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handoutMasterIdLst>
    <p:handoutMasterId r:id="rId13"/>
  </p:handoutMasterIdLst>
  <p:sldIdLst>
    <p:sldId id="259" r:id="rId4"/>
    <p:sldId id="282" r:id="rId6"/>
    <p:sldId id="279" r:id="rId7"/>
    <p:sldId id="264" r:id="rId8"/>
    <p:sldId id="276" r:id="rId9"/>
    <p:sldId id="268" r:id="rId10"/>
    <p:sldId id="283" r:id="rId11"/>
    <p:sldId id="263" r:id="rId12"/>
  </p:sldIdLst>
  <p:sldSz cx="10058400" cy="566547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A44"/>
    <a:srgbClr val="727071"/>
    <a:srgbClr val="B6B6B6"/>
    <a:srgbClr val="009FE7"/>
    <a:srgbClr val="4DBDEF"/>
    <a:srgbClr val="4EBBF1"/>
    <a:srgbClr val="4FBCED"/>
    <a:srgbClr val="9BD8F3"/>
    <a:srgbClr val="717171"/>
    <a:srgbClr val="029F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330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9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9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517775" y="857250"/>
            <a:ext cx="4108450" cy="2314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96413" y="1553150"/>
            <a:ext cx="8675370" cy="109512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96412" y="3192455"/>
            <a:ext cx="5442487" cy="90964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  <a:lvl2pPr marL="377190" indent="0">
              <a:buNone/>
              <a:defRPr sz="1155"/>
            </a:lvl2pPr>
            <a:lvl3pPr marL="754380" indent="0">
              <a:buNone/>
              <a:defRPr sz="990"/>
            </a:lvl3pPr>
            <a:lvl4pPr marL="1131570" indent="0">
              <a:buNone/>
              <a:defRPr sz="825"/>
            </a:lvl4pPr>
            <a:lvl5pPr marL="1508760" indent="0">
              <a:buNone/>
              <a:defRPr sz="825"/>
            </a:lvl5pPr>
            <a:lvl6pPr marL="1885950" indent="0">
              <a:buNone/>
              <a:defRPr sz="825"/>
            </a:lvl6pPr>
            <a:lvl7pPr marL="2263140" indent="0">
              <a:buNone/>
              <a:defRPr sz="825"/>
            </a:lvl7pPr>
            <a:lvl8pPr marL="2640330" indent="0">
              <a:buNone/>
              <a:defRPr sz="825"/>
            </a:lvl8pPr>
            <a:lvl9pPr marL="3017520" indent="0">
              <a:buNone/>
              <a:defRPr sz="825"/>
            </a:lvl9pPr>
          </a:lstStyle>
          <a:p>
            <a:pPr lvl="0"/>
            <a:r>
              <a:rPr lang="zh-CN" altLang="en-US" dirty="0"/>
              <a:t>正文文本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377719"/>
            <a:ext cx="3244096" cy="1322017"/>
          </a:xfrm>
          <a:prstGeom prst="rect">
            <a:avLst/>
          </a:prstGeom>
        </p:spPr>
        <p:txBody>
          <a:bodyPr anchor="b"/>
          <a:lstStyle>
            <a:lvl1pPr>
              <a:defRPr sz="264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815769"/>
            <a:ext cx="5092065" cy="402638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640"/>
            </a:lvl1pPr>
            <a:lvl2pPr marL="377190" indent="0">
              <a:buNone/>
              <a:defRPr sz="2310"/>
            </a:lvl2pPr>
            <a:lvl3pPr marL="754380" indent="0">
              <a:buNone/>
              <a:defRPr sz="1980"/>
            </a:lvl3pPr>
            <a:lvl4pPr marL="1131570" indent="0">
              <a:buNone/>
              <a:defRPr sz="1650"/>
            </a:lvl4pPr>
            <a:lvl5pPr marL="1508760" indent="0">
              <a:buNone/>
              <a:defRPr sz="1650"/>
            </a:lvl5pPr>
            <a:lvl6pPr marL="1885950" indent="0">
              <a:buNone/>
              <a:defRPr sz="1650"/>
            </a:lvl6pPr>
            <a:lvl7pPr marL="2263140" indent="0">
              <a:buNone/>
              <a:defRPr sz="1650"/>
            </a:lvl7pPr>
            <a:lvl8pPr marL="2640330" indent="0">
              <a:buNone/>
              <a:defRPr sz="1650"/>
            </a:lvl8pPr>
            <a:lvl9pPr marL="3017520" indent="0">
              <a:buNone/>
              <a:defRPr sz="165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92825" y="1699736"/>
            <a:ext cx="3244096" cy="31489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20"/>
            </a:lvl1pPr>
            <a:lvl2pPr marL="377190" indent="0">
              <a:buNone/>
              <a:defRPr sz="1155"/>
            </a:lvl2pPr>
            <a:lvl3pPr marL="754380" indent="0">
              <a:buNone/>
              <a:defRPr sz="990"/>
            </a:lvl3pPr>
            <a:lvl4pPr marL="1131570" indent="0">
              <a:buNone/>
              <a:defRPr sz="825"/>
            </a:lvl4pPr>
            <a:lvl5pPr marL="1508760" indent="0">
              <a:buNone/>
              <a:defRPr sz="825"/>
            </a:lvl5pPr>
            <a:lvl6pPr marL="1885950" indent="0">
              <a:buNone/>
              <a:defRPr sz="825"/>
            </a:lvl6pPr>
            <a:lvl7pPr marL="2263140" indent="0">
              <a:buNone/>
              <a:defRPr sz="825"/>
            </a:lvl7pPr>
            <a:lvl8pPr marL="2640330" indent="0">
              <a:buNone/>
              <a:defRPr sz="825"/>
            </a:lvl8pPr>
            <a:lvl9pPr marL="3017520" indent="0">
              <a:buNone/>
              <a:defRPr sz="825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9151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713A41B0-9431-4BB5-AB2A-49AE865492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31845" y="5251346"/>
            <a:ext cx="3394710" cy="30165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10374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1A5123CB-36C4-4C0E-940D-86BFB21406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515" y="301651"/>
            <a:ext cx="8675370" cy="1095124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91515" y="1508254"/>
            <a:ext cx="8675370" cy="359489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151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713A41B0-9431-4BB5-AB2A-49AE865492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1845" y="5251346"/>
            <a:ext cx="3394710" cy="30165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0374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1A5123CB-36C4-4C0E-940D-86BFB21406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2" y="301651"/>
            <a:ext cx="2168843" cy="4801493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91515" y="301651"/>
            <a:ext cx="6380798" cy="480149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151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713A41B0-9431-4BB5-AB2A-49AE865492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1845" y="5251346"/>
            <a:ext cx="3394710" cy="30165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0374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1A5123CB-36C4-4C0E-940D-86BFB21406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PBand0"/>
          <p:cNvSpPr>
            <a:spLocks noGrp="1" noChangeArrowheads="1"/>
          </p:cNvSpPr>
          <p:nvPr>
            <p:ph type="ctrTitle"/>
          </p:nvPr>
        </p:nvSpPr>
        <p:spPr>
          <a:xfrm>
            <a:off x="1147287" y="3836211"/>
            <a:ext cx="7889558" cy="477395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" name="副标题 4"/>
          <p:cNvSpPr>
            <a:spLocks noGrp="1"/>
          </p:cNvSpPr>
          <p:nvPr>
            <p:ph type="subTitle" idx="4294967295"/>
          </p:nvPr>
        </p:nvSpPr>
        <p:spPr>
          <a:xfrm>
            <a:off x="1674655" y="4368690"/>
            <a:ext cx="6812121" cy="535102"/>
          </a:xfrm>
        </p:spPr>
        <p:txBody>
          <a:bodyPr/>
          <a:lstStyle/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slow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9151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058D0963-2646-4D18-B262-DC7309B7E9C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331845" y="5251346"/>
            <a:ext cx="3394710" cy="301651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025F-7D5C-4C37-AF36-3E07B23011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985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Verdana" panose="020B0804030504040204" pitchFamily="34" charset="0"/>
                <a:ea typeface="微软雅黑" panose="020B0503020204020204" pitchFamily="34" charset="-122"/>
              </a:defRPr>
            </a:lvl1pPr>
            <a:lvl2pPr>
              <a:defRPr baseline="0">
                <a:latin typeface="Verdana" panose="020B0804030504040204" pitchFamily="34" charset="0"/>
                <a:ea typeface="微软雅黑" panose="020B0503020204020204" pitchFamily="34" charset="-122"/>
              </a:defRPr>
            </a:lvl2pPr>
            <a:lvl3pPr>
              <a:defRPr sz="1485" baseline="0">
                <a:latin typeface="Verdana" panose="020B0804030504040204" pitchFamily="34" charset="0"/>
                <a:ea typeface="微软雅黑" panose="020B0503020204020204" pitchFamily="34" charset="-122"/>
              </a:defRPr>
            </a:lvl3pPr>
            <a:lvl4pPr>
              <a:defRPr baseline="0">
                <a:latin typeface="Verdana" panose="020B0804030504040204" pitchFamily="34" charset="0"/>
                <a:ea typeface="微软雅黑" panose="020B0503020204020204" pitchFamily="34" charset="-122"/>
              </a:defRPr>
            </a:lvl4pPr>
            <a:lvl5pPr>
              <a:defRPr baseline="0">
                <a:latin typeface="Verdana" panose="020B080403050404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0" y="5365412"/>
            <a:ext cx="1005541" cy="314766"/>
          </a:xfrm>
          <a:prstGeom prst="rect">
            <a:avLst/>
          </a:prstGeom>
        </p:spPr>
        <p:txBody>
          <a:bodyPr lIns="78355" tIns="39177" rIns="78355" bIns="39177"/>
          <a:lstStyle>
            <a:lvl1pPr algn="ctr">
              <a:defRPr sz="990"/>
            </a:lvl1pPr>
          </a:lstStyle>
          <a:p>
            <a:fld id="{63D0A05F-5731-41E0-9017-6AE2E04D3978}" type="slidenum">
              <a:rPr lang="zh-CN" altLang="en-US" smtClean="0">
                <a:solidFill>
                  <a:srgbClr val="000000"/>
                </a:solidFill>
              </a:rPr>
            </a:fld>
            <a:endParaRPr lang="zh-CN" altLang="en-US" dirty="0">
              <a:solidFill>
                <a:srgbClr val="000000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" t="7448" r="69446" b="81130"/>
          <a:stretch>
            <a:fillRect/>
          </a:stretch>
        </p:blipFill>
        <p:spPr>
          <a:xfrm>
            <a:off x="7576457" y="102716"/>
            <a:ext cx="2319050" cy="579763"/>
          </a:xfrm>
          <a:prstGeom prst="rect">
            <a:avLst/>
          </a:prstGeom>
        </p:spPr>
      </p:pic>
    </p:spTree>
  </p:cSld>
  <p:clrMapOvr>
    <a:masterClrMapping/>
  </p:clrMapOvr>
  <p:transition spd="slow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9151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058D0963-2646-4D18-B262-DC7309B7E9C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331845" y="5251346"/>
            <a:ext cx="3394710" cy="301651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025F-7D5C-4C37-AF36-3E07B23011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4544" y="3640794"/>
            <a:ext cx="8549640" cy="1125288"/>
          </a:xfrm>
        </p:spPr>
        <p:txBody>
          <a:bodyPr anchor="t"/>
          <a:lstStyle>
            <a:lvl1pPr algn="l">
              <a:defRPr sz="3305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4544" y="2401403"/>
            <a:ext cx="8549640" cy="1239391"/>
          </a:xfrm>
        </p:spPr>
        <p:txBody>
          <a:bodyPr anchor="b"/>
          <a:lstStyle>
            <a:lvl1pPr marL="0" indent="0">
              <a:buNone/>
              <a:defRPr sz="1650"/>
            </a:lvl1pPr>
            <a:lvl2pPr marL="377825" indent="0">
              <a:buNone/>
              <a:defRPr sz="1485"/>
            </a:lvl2pPr>
            <a:lvl3pPr marL="755650" indent="0">
              <a:buNone/>
              <a:defRPr sz="1320"/>
            </a:lvl3pPr>
            <a:lvl4pPr marL="1133475" indent="0">
              <a:buNone/>
              <a:defRPr sz="1155"/>
            </a:lvl4pPr>
            <a:lvl5pPr marL="1510665" indent="0">
              <a:buNone/>
              <a:defRPr sz="1155"/>
            </a:lvl5pPr>
            <a:lvl6pPr marL="1888490" indent="0">
              <a:buNone/>
              <a:defRPr sz="1155"/>
            </a:lvl6pPr>
            <a:lvl7pPr marL="2266315" indent="0">
              <a:buNone/>
              <a:defRPr sz="1155"/>
            </a:lvl7pPr>
            <a:lvl8pPr marL="2644140" indent="0">
              <a:buNone/>
              <a:defRPr sz="1155"/>
            </a:lvl8pPr>
            <a:lvl9pPr marL="3021965" indent="0">
              <a:buNone/>
              <a:defRPr sz="115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" t="7448" r="69446" b="81130"/>
          <a:stretch>
            <a:fillRect/>
          </a:stretch>
        </p:blipFill>
        <p:spPr>
          <a:xfrm>
            <a:off x="7576457" y="102716"/>
            <a:ext cx="2319050" cy="579763"/>
          </a:xfrm>
          <a:prstGeom prst="rect">
            <a:avLst/>
          </a:prstGeom>
        </p:spPr>
      </p:pic>
    </p:spTree>
  </p:cSld>
  <p:clrMapOvr>
    <a:masterClrMapping/>
  </p:clrMapOvr>
  <p:transition spd="slow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41802" y="929872"/>
            <a:ext cx="4545488" cy="4401478"/>
          </a:xfrm>
        </p:spPr>
        <p:txBody>
          <a:bodyPr/>
          <a:lstStyle>
            <a:lvl1pPr>
              <a:defRPr sz="1985" baseline="0">
                <a:latin typeface="Verdana" panose="020B0804030504040204" pitchFamily="34" charset="0"/>
                <a:ea typeface="微软雅黑" panose="020B0503020204020204" pitchFamily="34" charset="-122"/>
              </a:defRPr>
            </a:lvl1pPr>
            <a:lvl2pPr>
              <a:defRPr sz="1650" baseline="0">
                <a:latin typeface="Verdana" panose="020B0804030504040204" pitchFamily="34" charset="0"/>
                <a:ea typeface="微软雅黑" panose="020B0503020204020204" pitchFamily="34" charset="-122"/>
              </a:defRPr>
            </a:lvl2pPr>
            <a:lvl3pPr>
              <a:defRPr sz="1485" baseline="0">
                <a:latin typeface="Verdana" panose="020B0804030504040204" pitchFamily="34" charset="0"/>
                <a:ea typeface="微软雅黑" panose="020B0503020204020204" pitchFamily="34" charset="-122"/>
              </a:defRPr>
            </a:lvl3pPr>
            <a:lvl4pPr>
              <a:defRPr sz="1320" baseline="0">
                <a:latin typeface="Verdana" panose="020B0804030504040204" pitchFamily="34" charset="0"/>
                <a:ea typeface="微软雅黑" panose="020B0503020204020204" pitchFamily="34" charset="-122"/>
              </a:defRPr>
            </a:lvl4pPr>
            <a:lvl5pPr>
              <a:defRPr sz="1320" baseline="0">
                <a:latin typeface="Verdana" panose="020B0804030504040204" pitchFamily="34" charset="0"/>
                <a:ea typeface="微软雅黑" panose="020B0503020204020204" pitchFamily="34" charset="-122"/>
              </a:defRPr>
            </a:lvl5pPr>
            <a:lvl6pPr>
              <a:defRPr sz="1485"/>
            </a:lvl6pPr>
            <a:lvl7pPr>
              <a:defRPr sz="1485"/>
            </a:lvl7pPr>
            <a:lvl8pPr>
              <a:defRPr sz="1485"/>
            </a:lvl8pPr>
            <a:lvl9pPr>
              <a:defRPr sz="148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54930" y="929872"/>
            <a:ext cx="4547235" cy="4401478"/>
          </a:xfrm>
        </p:spPr>
        <p:txBody>
          <a:bodyPr/>
          <a:lstStyle>
            <a:lvl1pPr>
              <a:defRPr sz="1985" baseline="0">
                <a:latin typeface="Verdana" panose="020B0804030504040204" pitchFamily="34" charset="0"/>
                <a:ea typeface="微软雅黑" panose="020B0503020204020204" pitchFamily="34" charset="-122"/>
              </a:defRPr>
            </a:lvl1pPr>
            <a:lvl2pPr>
              <a:defRPr sz="1650" baseline="0">
                <a:latin typeface="Verdana" panose="020B0804030504040204" pitchFamily="34" charset="0"/>
                <a:ea typeface="微软雅黑" panose="020B0503020204020204" pitchFamily="34" charset="-122"/>
              </a:defRPr>
            </a:lvl2pPr>
            <a:lvl3pPr>
              <a:defRPr sz="1485" baseline="0">
                <a:latin typeface="Verdana" panose="020B0804030504040204" pitchFamily="34" charset="0"/>
                <a:ea typeface="微软雅黑" panose="020B0503020204020204" pitchFamily="34" charset="-122"/>
              </a:defRPr>
            </a:lvl3pPr>
            <a:lvl4pPr>
              <a:defRPr sz="1320" baseline="0">
                <a:latin typeface="Verdana" panose="020B0804030504040204" pitchFamily="34" charset="0"/>
                <a:ea typeface="微软雅黑" panose="020B0503020204020204" pitchFamily="34" charset="-122"/>
              </a:defRPr>
            </a:lvl4pPr>
            <a:lvl5pPr>
              <a:defRPr sz="1320" baseline="0">
                <a:latin typeface="Verdana" panose="020B0804030504040204" pitchFamily="34" charset="0"/>
                <a:ea typeface="微软雅黑" panose="020B0503020204020204" pitchFamily="34" charset="-122"/>
              </a:defRPr>
            </a:lvl5pPr>
            <a:lvl6pPr>
              <a:defRPr sz="1485"/>
            </a:lvl6pPr>
            <a:lvl7pPr>
              <a:defRPr sz="1485"/>
            </a:lvl7pPr>
            <a:lvl8pPr>
              <a:defRPr sz="1485"/>
            </a:lvl8pPr>
            <a:lvl9pPr>
              <a:defRPr sz="148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slow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920" y="226894"/>
            <a:ext cx="9052560" cy="523852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02920" y="929216"/>
            <a:ext cx="4444207" cy="528544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7825" indent="0">
              <a:buNone/>
              <a:defRPr sz="1650" b="1"/>
            </a:lvl2pPr>
            <a:lvl3pPr marL="755650" indent="0">
              <a:buNone/>
              <a:defRPr sz="1485" b="1"/>
            </a:lvl3pPr>
            <a:lvl4pPr marL="1133475" indent="0">
              <a:buNone/>
              <a:defRPr sz="1320" b="1"/>
            </a:lvl4pPr>
            <a:lvl5pPr marL="1510665" indent="0">
              <a:buNone/>
              <a:defRPr sz="1320" b="1"/>
            </a:lvl5pPr>
            <a:lvl6pPr marL="1888490" indent="0">
              <a:buNone/>
              <a:defRPr sz="1320" b="1"/>
            </a:lvl6pPr>
            <a:lvl7pPr marL="2266315" indent="0">
              <a:buNone/>
              <a:defRPr sz="1320" b="1"/>
            </a:lvl7pPr>
            <a:lvl8pPr marL="2644140" indent="0">
              <a:buNone/>
              <a:defRPr sz="1320" b="1"/>
            </a:lvl8pPr>
            <a:lvl9pPr marL="3021965" indent="0">
              <a:buNone/>
              <a:defRPr sz="132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920" y="1457760"/>
            <a:ext cx="4444207" cy="3933202"/>
          </a:xfrm>
        </p:spPr>
        <p:txBody>
          <a:bodyPr/>
          <a:lstStyle>
            <a:lvl1pPr>
              <a:defRPr sz="1985"/>
            </a:lvl1pPr>
            <a:lvl2pPr>
              <a:defRPr sz="1650"/>
            </a:lvl2pPr>
            <a:lvl3pPr>
              <a:defRPr sz="1485"/>
            </a:lvl3pPr>
            <a:lvl4pPr>
              <a:defRPr sz="1320"/>
            </a:lvl4pPr>
            <a:lvl5pPr>
              <a:defRPr sz="1320"/>
            </a:lvl5pPr>
            <a:lvl6pPr>
              <a:defRPr sz="1320"/>
            </a:lvl6pPr>
            <a:lvl7pPr>
              <a:defRPr sz="1320"/>
            </a:lvl7pPr>
            <a:lvl8pPr>
              <a:defRPr sz="1320"/>
            </a:lvl8pPr>
            <a:lvl9pPr>
              <a:defRPr sz="132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09528" y="929216"/>
            <a:ext cx="4445953" cy="528544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7825" indent="0">
              <a:buNone/>
              <a:defRPr sz="1650" b="1"/>
            </a:lvl2pPr>
            <a:lvl3pPr marL="755650" indent="0">
              <a:buNone/>
              <a:defRPr sz="1485" b="1"/>
            </a:lvl3pPr>
            <a:lvl4pPr marL="1133475" indent="0">
              <a:buNone/>
              <a:defRPr sz="1320" b="1"/>
            </a:lvl4pPr>
            <a:lvl5pPr marL="1510665" indent="0">
              <a:buNone/>
              <a:defRPr sz="1320" b="1"/>
            </a:lvl5pPr>
            <a:lvl6pPr marL="1888490" indent="0">
              <a:buNone/>
              <a:defRPr sz="1320" b="1"/>
            </a:lvl6pPr>
            <a:lvl7pPr marL="2266315" indent="0">
              <a:buNone/>
              <a:defRPr sz="1320" b="1"/>
            </a:lvl7pPr>
            <a:lvl8pPr marL="2644140" indent="0">
              <a:buNone/>
              <a:defRPr sz="1320" b="1"/>
            </a:lvl8pPr>
            <a:lvl9pPr marL="3021965" indent="0">
              <a:buNone/>
              <a:defRPr sz="132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09528" y="1457760"/>
            <a:ext cx="4445953" cy="3933202"/>
          </a:xfrm>
        </p:spPr>
        <p:txBody>
          <a:bodyPr/>
          <a:lstStyle>
            <a:lvl1pPr>
              <a:defRPr sz="1985"/>
            </a:lvl1pPr>
            <a:lvl2pPr>
              <a:defRPr sz="1650"/>
            </a:lvl2pPr>
            <a:lvl3pPr>
              <a:defRPr sz="1485"/>
            </a:lvl3pPr>
            <a:lvl4pPr>
              <a:defRPr sz="1320"/>
            </a:lvl4pPr>
            <a:lvl5pPr>
              <a:defRPr sz="1320"/>
            </a:lvl5pPr>
            <a:lvl6pPr>
              <a:defRPr sz="1320"/>
            </a:lvl6pPr>
            <a:lvl7pPr>
              <a:defRPr sz="1320"/>
            </a:lvl7pPr>
            <a:lvl8pPr>
              <a:defRPr sz="1320"/>
            </a:lvl8pPr>
            <a:lvl9pPr>
              <a:defRPr sz="132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996413" y="1553150"/>
            <a:ext cx="8675370" cy="109512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96412" y="3192455"/>
            <a:ext cx="5442487" cy="90964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  <a:lvl2pPr marL="377190" indent="0">
              <a:buNone/>
              <a:defRPr sz="1155"/>
            </a:lvl2pPr>
            <a:lvl3pPr marL="754380" indent="0">
              <a:buNone/>
              <a:defRPr sz="990"/>
            </a:lvl3pPr>
            <a:lvl4pPr marL="1131570" indent="0">
              <a:buNone/>
              <a:defRPr sz="825"/>
            </a:lvl4pPr>
            <a:lvl5pPr marL="1508760" indent="0">
              <a:buNone/>
              <a:defRPr sz="825"/>
            </a:lvl5pPr>
            <a:lvl6pPr marL="1885950" indent="0">
              <a:buNone/>
              <a:defRPr sz="825"/>
            </a:lvl6pPr>
            <a:lvl7pPr marL="2263140" indent="0">
              <a:buNone/>
              <a:defRPr sz="825"/>
            </a:lvl7pPr>
            <a:lvl8pPr marL="2640330" indent="0">
              <a:buNone/>
              <a:defRPr sz="825"/>
            </a:lvl8pPr>
            <a:lvl9pPr marL="3017520" indent="0">
              <a:buNone/>
              <a:defRPr sz="825"/>
            </a:lvl9pPr>
          </a:lstStyle>
          <a:p>
            <a:pPr lvl="0"/>
            <a:r>
              <a:rPr lang="zh-CN" altLang="en-US" dirty="0"/>
              <a:t>正文文本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82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0" y="5351022"/>
            <a:ext cx="1005541" cy="314766"/>
          </a:xfrm>
          <a:prstGeom prst="rect">
            <a:avLst/>
          </a:prstGeom>
        </p:spPr>
        <p:txBody>
          <a:bodyPr lIns="78355" tIns="39177" rIns="78355" bIns="39177"/>
          <a:lstStyle>
            <a:lvl1pPr algn="ctr">
              <a:defRPr sz="990"/>
            </a:lvl1pPr>
          </a:lstStyle>
          <a:p>
            <a:fld id="{63D0A05F-5731-41E0-9017-6AE2E04D3978}" type="slidenum">
              <a:rPr lang="zh-CN" altLang="en-US" smtClean="0">
                <a:solidFill>
                  <a:srgbClr val="000000"/>
                </a:solidFill>
              </a:rPr>
            </a:fld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0" y="5351022"/>
            <a:ext cx="1005541" cy="314766"/>
          </a:xfrm>
          <a:prstGeom prst="rect">
            <a:avLst/>
          </a:prstGeom>
        </p:spPr>
        <p:txBody>
          <a:bodyPr lIns="78355" tIns="39177" rIns="78355" bIns="39177"/>
          <a:lstStyle>
            <a:lvl1pPr algn="ctr">
              <a:defRPr sz="990"/>
            </a:lvl1pPr>
          </a:lstStyle>
          <a:p>
            <a:fld id="{63D0A05F-5731-41E0-9017-6AE2E04D3978}" type="slidenum">
              <a:rPr lang="zh-CN" altLang="en-US" smtClean="0">
                <a:solidFill>
                  <a:srgbClr val="000000"/>
                </a:solidFill>
              </a:rPr>
            </a:fld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921" y="793329"/>
            <a:ext cx="3309144" cy="960036"/>
          </a:xfrm>
        </p:spPr>
        <p:txBody>
          <a:bodyPr anchor="b"/>
          <a:lstStyle>
            <a:lvl1pPr algn="l">
              <a:defRPr sz="165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32555" y="793329"/>
            <a:ext cx="5622925" cy="4835593"/>
          </a:xfrm>
        </p:spPr>
        <p:txBody>
          <a:bodyPr/>
          <a:lstStyle>
            <a:lvl1pPr>
              <a:defRPr sz="1985"/>
            </a:lvl1pPr>
            <a:lvl2pPr>
              <a:defRPr sz="1650"/>
            </a:lvl2pPr>
            <a:lvl3pPr>
              <a:defRPr sz="1485"/>
            </a:lvl3pPr>
            <a:lvl4pPr>
              <a:defRPr sz="1320"/>
            </a:lvl4pPr>
            <a:lvl5pPr>
              <a:defRPr sz="1320"/>
            </a:lvl5pPr>
            <a:lvl6pPr>
              <a:defRPr sz="1650"/>
            </a:lvl6pPr>
            <a:lvl7pPr>
              <a:defRPr sz="1650"/>
            </a:lvl7pPr>
            <a:lvl8pPr>
              <a:defRPr sz="1650"/>
            </a:lvl8pPr>
            <a:lvl9pPr>
              <a:defRPr sz="16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02921" y="1753365"/>
            <a:ext cx="3309144" cy="3875557"/>
          </a:xfrm>
        </p:spPr>
        <p:txBody>
          <a:bodyPr/>
          <a:lstStyle>
            <a:lvl1pPr marL="0" indent="0">
              <a:buNone/>
              <a:defRPr sz="1155"/>
            </a:lvl1pPr>
            <a:lvl2pPr marL="377825" indent="0">
              <a:buNone/>
              <a:defRPr sz="990"/>
            </a:lvl2pPr>
            <a:lvl3pPr marL="755650" indent="0">
              <a:buNone/>
              <a:defRPr sz="825"/>
            </a:lvl3pPr>
            <a:lvl4pPr marL="1133475" indent="0">
              <a:buNone/>
              <a:defRPr sz="745"/>
            </a:lvl4pPr>
            <a:lvl5pPr marL="1510665" indent="0">
              <a:buNone/>
              <a:defRPr sz="745"/>
            </a:lvl5pPr>
            <a:lvl6pPr marL="1888490" indent="0">
              <a:buNone/>
              <a:defRPr sz="745"/>
            </a:lvl6pPr>
            <a:lvl7pPr marL="2266315" indent="0">
              <a:buNone/>
              <a:defRPr sz="745"/>
            </a:lvl7pPr>
            <a:lvl8pPr marL="2644140" indent="0">
              <a:buNone/>
              <a:defRPr sz="745"/>
            </a:lvl8pPr>
            <a:lvl9pPr marL="3021965" indent="0">
              <a:buNone/>
              <a:defRPr sz="74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71517" y="4317294"/>
            <a:ext cx="6035040" cy="468215"/>
          </a:xfrm>
        </p:spPr>
        <p:txBody>
          <a:bodyPr anchor="b"/>
          <a:lstStyle>
            <a:lvl1pPr algn="l">
              <a:defRPr sz="165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971517" y="857491"/>
            <a:ext cx="6035040" cy="3399473"/>
          </a:xfrm>
        </p:spPr>
        <p:txBody>
          <a:bodyPr/>
          <a:lstStyle>
            <a:lvl1pPr marL="0" indent="0">
              <a:buNone/>
              <a:defRPr sz="2645"/>
            </a:lvl1pPr>
            <a:lvl2pPr marL="377825" indent="0">
              <a:buNone/>
              <a:defRPr sz="2315"/>
            </a:lvl2pPr>
            <a:lvl3pPr marL="755650" indent="0">
              <a:buNone/>
              <a:defRPr sz="1985"/>
            </a:lvl3pPr>
            <a:lvl4pPr marL="1133475" indent="0">
              <a:buNone/>
              <a:defRPr sz="1650"/>
            </a:lvl4pPr>
            <a:lvl5pPr marL="1510665" indent="0">
              <a:buNone/>
              <a:defRPr sz="1650"/>
            </a:lvl5pPr>
            <a:lvl6pPr marL="1888490" indent="0">
              <a:buNone/>
              <a:defRPr sz="1650"/>
            </a:lvl6pPr>
            <a:lvl7pPr marL="2266315" indent="0">
              <a:buNone/>
              <a:defRPr sz="1650"/>
            </a:lvl7pPr>
            <a:lvl8pPr marL="2644140" indent="0">
              <a:buNone/>
              <a:defRPr sz="1650"/>
            </a:lvl8pPr>
            <a:lvl9pPr marL="3021965" indent="0">
              <a:buNone/>
              <a:defRPr sz="165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971517" y="4785509"/>
            <a:ext cx="6035040" cy="664943"/>
          </a:xfrm>
        </p:spPr>
        <p:txBody>
          <a:bodyPr/>
          <a:lstStyle>
            <a:lvl1pPr marL="0" indent="0">
              <a:buNone/>
              <a:defRPr sz="1155"/>
            </a:lvl1pPr>
            <a:lvl2pPr marL="377825" indent="0">
              <a:buNone/>
              <a:defRPr sz="990"/>
            </a:lvl2pPr>
            <a:lvl3pPr marL="755650" indent="0">
              <a:buNone/>
              <a:defRPr sz="825"/>
            </a:lvl3pPr>
            <a:lvl4pPr marL="1133475" indent="0">
              <a:buNone/>
              <a:defRPr sz="745"/>
            </a:lvl4pPr>
            <a:lvl5pPr marL="1510665" indent="0">
              <a:buNone/>
              <a:defRPr sz="745"/>
            </a:lvl5pPr>
            <a:lvl6pPr marL="1888490" indent="0">
              <a:buNone/>
              <a:defRPr sz="745"/>
            </a:lvl6pPr>
            <a:lvl7pPr marL="2266315" indent="0">
              <a:buNone/>
              <a:defRPr sz="745"/>
            </a:lvl7pPr>
            <a:lvl8pPr marL="2644140" indent="0">
              <a:buNone/>
              <a:defRPr sz="745"/>
            </a:lvl8pPr>
            <a:lvl9pPr marL="3021965" indent="0">
              <a:buNone/>
              <a:defRPr sz="74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386638" y="275421"/>
            <a:ext cx="2315528" cy="505592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34817" y="275421"/>
            <a:ext cx="6784181" cy="505592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11"/>
          </p:nvPr>
        </p:nvSpPr>
        <p:spPr>
          <a:xfrm>
            <a:off x="314325" y="944299"/>
            <a:ext cx="9508332" cy="206565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2"/>
          </p:nvPr>
        </p:nvSpPr>
        <p:spPr>
          <a:xfrm>
            <a:off x="314325" y="3187006"/>
            <a:ext cx="9508332" cy="212467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5089" y="1108239"/>
            <a:ext cx="9267430" cy="1248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34817" y="2713546"/>
            <a:ext cx="9267348" cy="23804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slow">
    <p:pull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8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276761" y="5487318"/>
            <a:ext cx="1346550" cy="1784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2075" tIns="46038" rIns="92075" bIns="46038" numCol="1" anchor="t" anchorCtr="0" compatLnSpc="1"/>
          <a:lstStyle>
            <a:lvl1pPr>
              <a:lnSpc>
                <a:spcPct val="100000"/>
              </a:lnSpc>
              <a:spcBef>
                <a:spcPct val="0"/>
              </a:spcBef>
              <a:buFontTx/>
              <a:buNone/>
              <a:defRPr sz="66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灯片编号占位符 2"/>
          <p:cNvSpPr>
            <a:spLocks noGrp="1"/>
          </p:cNvSpPr>
          <p:nvPr>
            <p:ph type="sldNum" sz="quarter" idx="4"/>
          </p:nvPr>
        </p:nvSpPr>
        <p:spPr>
          <a:xfrm>
            <a:off x="9606065" y="5487319"/>
            <a:ext cx="435527" cy="178469"/>
          </a:xfrm>
          <a:prstGeom prst="rect">
            <a:avLst/>
          </a:prstGeom>
        </p:spPr>
        <p:txBody>
          <a:bodyPr/>
          <a:lstStyle>
            <a:lvl1pPr>
              <a:defRPr sz="660">
                <a:latin typeface="+mn-lt"/>
              </a:defRPr>
            </a:lvl1pPr>
          </a:lstStyle>
          <a:p>
            <a:pPr>
              <a:defRPr/>
            </a:pPr>
            <a:fld id="{CFF10007-8FCC-43DC-B82D-4AE4189E914C}" type="slidenum">
              <a:rPr lang="zh-CN" altLang="en-US" smtClean="0">
                <a:solidFill>
                  <a:srgbClr val="000000"/>
                </a:solidFill>
              </a:rPr>
            </a:fld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11" name="標題 1"/>
          <p:cNvSpPr>
            <a:spLocks noGrp="1"/>
          </p:cNvSpPr>
          <p:nvPr>
            <p:ph type="title" hasCustomPrompt="1"/>
          </p:nvPr>
        </p:nvSpPr>
        <p:spPr>
          <a:xfrm>
            <a:off x="435090" y="334316"/>
            <a:ext cx="7014304" cy="317656"/>
          </a:xfrm>
        </p:spPr>
        <p:txBody>
          <a:bodyPr/>
          <a:lstStyle>
            <a:lvl1pPr>
              <a:defRPr sz="182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TW" altLang="en-US" dirty="0"/>
              <a:t>单击以编辑母片标题样式</a:t>
            </a:r>
            <a:endParaRPr lang="en-US" dirty="0"/>
          </a:p>
        </p:txBody>
      </p:sp>
    </p:spTree>
  </p:cSld>
  <p:clrMapOvr>
    <a:masterClrMapping/>
  </p:clrMapOvr>
  <p:transition spd="slow">
    <p:pull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8245" y="79816"/>
            <a:ext cx="7025318" cy="40694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83829" y="741949"/>
            <a:ext cx="7028310" cy="3426453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0" y="5351022"/>
            <a:ext cx="1005541" cy="314766"/>
          </a:xfrm>
          <a:prstGeom prst="rect">
            <a:avLst/>
          </a:prstGeom>
        </p:spPr>
        <p:txBody>
          <a:bodyPr lIns="78355" tIns="39177" rIns="78355" bIns="39177"/>
          <a:lstStyle>
            <a:lvl1pPr algn="ctr">
              <a:defRPr sz="990"/>
            </a:lvl1pPr>
          </a:lstStyle>
          <a:p>
            <a:fld id="{63D0A05F-5731-41E0-9017-6AE2E04D3978}" type="slidenum">
              <a:rPr lang="zh-CN" altLang="en-US" smtClean="0">
                <a:solidFill>
                  <a:srgbClr val="000000"/>
                </a:solidFill>
              </a:rPr>
            </a:fld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" t="7448" r="69446" b="81130"/>
          <a:stretch>
            <a:fillRect/>
          </a:stretch>
        </p:blipFill>
        <p:spPr>
          <a:xfrm>
            <a:off x="7576457" y="102716"/>
            <a:ext cx="2319050" cy="579763"/>
          </a:xfrm>
          <a:prstGeom prst="rect">
            <a:avLst/>
          </a:prstGeom>
        </p:spPr>
      </p:pic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022959" y="0"/>
            <a:ext cx="6874782" cy="9935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100000"/>
              </a:lnSpc>
              <a:defRPr sz="26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标题 微软雅黑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" y="0"/>
            <a:ext cx="10055769" cy="566578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" t="7448" r="69446" b="81130"/>
          <a:stretch>
            <a:fillRect/>
          </a:stretch>
        </p:blipFill>
        <p:spPr>
          <a:xfrm>
            <a:off x="7576457" y="102716"/>
            <a:ext cx="2319050" cy="579763"/>
          </a:xfrm>
          <a:prstGeom prst="rect">
            <a:avLst/>
          </a:prstGeom>
        </p:spPr>
      </p:pic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022959" y="0"/>
            <a:ext cx="6874782" cy="9935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100000"/>
              </a:lnSpc>
              <a:defRPr sz="26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标题 微软雅黑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" t="7448" r="69446" b="81130"/>
          <a:stretch>
            <a:fillRect/>
          </a:stretch>
        </p:blipFill>
        <p:spPr>
          <a:xfrm>
            <a:off x="7576457" y="102716"/>
            <a:ext cx="2319050" cy="5797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301651"/>
            <a:ext cx="8675370" cy="1095124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2826" y="1388905"/>
            <a:ext cx="4255174" cy="68068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980" b="1"/>
            </a:lvl1pPr>
            <a:lvl2pPr marL="377190" indent="0">
              <a:buNone/>
              <a:defRPr sz="1650" b="1"/>
            </a:lvl2pPr>
            <a:lvl3pPr marL="754380" indent="0">
              <a:buNone/>
              <a:defRPr sz="1485" b="1"/>
            </a:lvl3pPr>
            <a:lvl4pPr marL="1131570" indent="0">
              <a:buNone/>
              <a:defRPr sz="1320" b="1"/>
            </a:lvl4pPr>
            <a:lvl5pPr marL="1508760" indent="0">
              <a:buNone/>
              <a:defRPr sz="1320" b="1"/>
            </a:lvl5pPr>
            <a:lvl6pPr marL="1885950" indent="0">
              <a:buNone/>
              <a:defRPr sz="1320" b="1"/>
            </a:lvl6pPr>
            <a:lvl7pPr marL="2263140" indent="0">
              <a:buNone/>
              <a:defRPr sz="1320" b="1"/>
            </a:lvl7pPr>
            <a:lvl8pPr marL="2640330" indent="0">
              <a:buNone/>
              <a:defRPr sz="1320" b="1"/>
            </a:lvl8pPr>
            <a:lvl9pPr marL="3017520" indent="0">
              <a:buNone/>
              <a:defRPr sz="132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92826" y="2069586"/>
            <a:ext cx="4255174" cy="30440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5092065" y="1388905"/>
            <a:ext cx="4276130" cy="68068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980" b="1"/>
            </a:lvl1pPr>
            <a:lvl2pPr marL="377190" indent="0">
              <a:buNone/>
              <a:defRPr sz="1650" b="1"/>
            </a:lvl2pPr>
            <a:lvl3pPr marL="754380" indent="0">
              <a:buNone/>
              <a:defRPr sz="1485" b="1"/>
            </a:lvl3pPr>
            <a:lvl4pPr marL="1131570" indent="0">
              <a:buNone/>
              <a:defRPr sz="1320" b="1"/>
            </a:lvl4pPr>
            <a:lvl5pPr marL="1508760" indent="0">
              <a:buNone/>
              <a:defRPr sz="1320" b="1"/>
            </a:lvl5pPr>
            <a:lvl6pPr marL="1885950" indent="0">
              <a:buNone/>
              <a:defRPr sz="1320" b="1"/>
            </a:lvl6pPr>
            <a:lvl7pPr marL="2263140" indent="0">
              <a:buNone/>
              <a:defRPr sz="1320" b="1"/>
            </a:lvl7pPr>
            <a:lvl8pPr marL="2640330" indent="0">
              <a:buNone/>
              <a:defRPr sz="1320" b="1"/>
            </a:lvl8pPr>
            <a:lvl9pPr marL="3017520" indent="0">
              <a:buNone/>
              <a:defRPr sz="132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092065" y="2069586"/>
            <a:ext cx="4276130" cy="30440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9151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713A41B0-9431-4BB5-AB2A-49AE865492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331845" y="5251346"/>
            <a:ext cx="3394710" cy="30165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10374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1A5123CB-36C4-4C0E-940D-86BFB21406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515" y="301651"/>
            <a:ext cx="8675370" cy="1095124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9151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713A41B0-9431-4BB5-AB2A-49AE865492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331845" y="5251346"/>
            <a:ext cx="3394710" cy="30165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10374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1A5123CB-36C4-4C0E-940D-86BFB21406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9151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713A41B0-9431-4BB5-AB2A-49AE865492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331845" y="5251346"/>
            <a:ext cx="3394710" cy="30165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10374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1A5123CB-36C4-4C0E-940D-86BFB21406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377719"/>
            <a:ext cx="3244096" cy="1322017"/>
          </a:xfrm>
          <a:prstGeom prst="rect">
            <a:avLst/>
          </a:prstGeom>
        </p:spPr>
        <p:txBody>
          <a:bodyPr anchor="b"/>
          <a:lstStyle>
            <a:lvl1pPr>
              <a:defRPr sz="264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276130" y="815769"/>
            <a:ext cx="5092065" cy="4026382"/>
          </a:xfrm>
          <a:prstGeom prst="rect">
            <a:avLst/>
          </a:prstGeom>
        </p:spPr>
        <p:txBody>
          <a:bodyPr/>
          <a:lstStyle>
            <a:lvl1pPr>
              <a:defRPr sz="2640"/>
            </a:lvl1pPr>
            <a:lvl2pPr>
              <a:defRPr sz="2310"/>
            </a:lvl2pPr>
            <a:lvl3pPr>
              <a:defRPr sz="1980"/>
            </a:lvl3pPr>
            <a:lvl4pPr>
              <a:defRPr sz="1650"/>
            </a:lvl4pPr>
            <a:lvl5pPr>
              <a:defRPr sz="1650"/>
            </a:lvl5pPr>
            <a:lvl6pPr>
              <a:defRPr sz="1650"/>
            </a:lvl6pPr>
            <a:lvl7pPr>
              <a:defRPr sz="1650"/>
            </a:lvl7pPr>
            <a:lvl8pPr>
              <a:defRPr sz="1650"/>
            </a:lvl8pPr>
            <a:lvl9pPr>
              <a:defRPr sz="16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92825" y="1699736"/>
            <a:ext cx="3244096" cy="31489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20"/>
            </a:lvl1pPr>
            <a:lvl2pPr marL="377190" indent="0">
              <a:buNone/>
              <a:defRPr sz="1155"/>
            </a:lvl2pPr>
            <a:lvl3pPr marL="754380" indent="0">
              <a:buNone/>
              <a:defRPr sz="990"/>
            </a:lvl3pPr>
            <a:lvl4pPr marL="1131570" indent="0">
              <a:buNone/>
              <a:defRPr sz="825"/>
            </a:lvl4pPr>
            <a:lvl5pPr marL="1508760" indent="0">
              <a:buNone/>
              <a:defRPr sz="825"/>
            </a:lvl5pPr>
            <a:lvl6pPr marL="1885950" indent="0">
              <a:buNone/>
              <a:defRPr sz="825"/>
            </a:lvl6pPr>
            <a:lvl7pPr marL="2263140" indent="0">
              <a:buNone/>
              <a:defRPr sz="825"/>
            </a:lvl7pPr>
            <a:lvl8pPr marL="2640330" indent="0">
              <a:buNone/>
              <a:defRPr sz="825"/>
            </a:lvl8pPr>
            <a:lvl9pPr marL="3017520" indent="0">
              <a:buNone/>
              <a:defRPr sz="825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9151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713A41B0-9431-4BB5-AB2A-49AE865492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31845" y="5251346"/>
            <a:ext cx="3394710" cy="30165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103745" y="5251346"/>
            <a:ext cx="2263140" cy="301651"/>
          </a:xfrm>
          <a:prstGeom prst="rect">
            <a:avLst/>
          </a:prstGeom>
        </p:spPr>
        <p:txBody>
          <a:bodyPr/>
          <a:lstStyle/>
          <a:p>
            <a:fld id="{1A5123CB-36C4-4C0E-940D-86BFB21406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9" Type="http://schemas.openxmlformats.org/officeDocument/2006/relationships/theme" Target="../theme/theme2.xml"/><Relationship Id="rId18" Type="http://schemas.openxmlformats.org/officeDocument/2006/relationships/image" Target="../media/image1.png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" t="7448" r="69446" b="81130"/>
          <a:stretch>
            <a:fillRect/>
          </a:stretch>
        </p:blipFill>
        <p:spPr>
          <a:xfrm>
            <a:off x="7576457" y="102716"/>
            <a:ext cx="2319050" cy="57976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595" indent="-188595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9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56578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9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94297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9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32016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9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69735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9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9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9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9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9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34817" y="275420"/>
            <a:ext cx="7524591" cy="4157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41802" y="929872"/>
            <a:ext cx="9260363" cy="440147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0" y="5351022"/>
            <a:ext cx="1005541" cy="314766"/>
          </a:xfrm>
          <a:prstGeom prst="rect">
            <a:avLst/>
          </a:prstGeom>
        </p:spPr>
        <p:txBody>
          <a:bodyPr lIns="78355" tIns="39177" rIns="78355" bIns="39177"/>
          <a:lstStyle>
            <a:lvl1pPr algn="ctr">
              <a:defRPr sz="990"/>
            </a:lvl1pPr>
          </a:lstStyle>
          <a:p>
            <a:fld id="{63D0A05F-5731-41E0-9017-6AE2E04D3978}" type="slidenum">
              <a:rPr lang="zh-CN" altLang="en-US" smtClean="0">
                <a:solidFill>
                  <a:srgbClr val="000000"/>
                </a:solidFill>
              </a:rPr>
            </a:fld>
            <a:endParaRPr lang="zh-CN" altLang="en-US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" t="7448" r="69446" b="81130"/>
          <a:stretch>
            <a:fillRect/>
          </a:stretch>
        </p:blipFill>
        <p:spPr>
          <a:xfrm>
            <a:off x="7576457" y="102716"/>
            <a:ext cx="2319050" cy="57976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transition spd="slow">
    <p:pull/>
  </p:transition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1985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50" b="1">
          <a:solidFill>
            <a:schemeClr val="tx2"/>
          </a:solidFill>
          <a:latin typeface="Arial" panose="020B060402020209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50" b="1">
          <a:solidFill>
            <a:schemeClr val="tx2"/>
          </a:solidFill>
          <a:latin typeface="Arial" panose="020B060402020209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50" b="1">
          <a:solidFill>
            <a:schemeClr val="tx2"/>
          </a:solidFill>
          <a:latin typeface="Arial" panose="020B060402020209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50" b="1">
          <a:solidFill>
            <a:schemeClr val="tx2"/>
          </a:solidFill>
          <a:latin typeface="Arial" panose="020B0604020202090204" pitchFamily="34" charset="0"/>
          <a:ea typeface="微软雅黑" panose="020B0503020204020204" pitchFamily="34" charset="-122"/>
        </a:defRPr>
      </a:lvl5pPr>
      <a:lvl6pPr marL="377825" algn="l" rtl="0" eaLnBrk="1" fontAlgn="base" hangingPunct="1">
        <a:spcBef>
          <a:spcPct val="0"/>
        </a:spcBef>
        <a:spcAft>
          <a:spcPct val="0"/>
        </a:spcAft>
        <a:defRPr sz="2150" b="1">
          <a:solidFill>
            <a:schemeClr val="tx2"/>
          </a:solidFill>
          <a:latin typeface="Arial" panose="020B0604020202090204" pitchFamily="34" charset="0"/>
          <a:ea typeface="微软雅黑" panose="020B0503020204020204" pitchFamily="34" charset="-122"/>
        </a:defRPr>
      </a:lvl6pPr>
      <a:lvl7pPr marL="755650" algn="l" rtl="0" eaLnBrk="1" fontAlgn="base" hangingPunct="1">
        <a:spcBef>
          <a:spcPct val="0"/>
        </a:spcBef>
        <a:spcAft>
          <a:spcPct val="0"/>
        </a:spcAft>
        <a:defRPr sz="2150" b="1">
          <a:solidFill>
            <a:schemeClr val="tx2"/>
          </a:solidFill>
          <a:latin typeface="Arial" panose="020B0604020202090204" pitchFamily="34" charset="0"/>
          <a:ea typeface="微软雅黑" panose="020B0503020204020204" pitchFamily="34" charset="-122"/>
        </a:defRPr>
      </a:lvl7pPr>
      <a:lvl8pPr marL="1133475" algn="l" rtl="0" eaLnBrk="1" fontAlgn="base" hangingPunct="1">
        <a:spcBef>
          <a:spcPct val="0"/>
        </a:spcBef>
        <a:spcAft>
          <a:spcPct val="0"/>
        </a:spcAft>
        <a:defRPr sz="2150" b="1">
          <a:solidFill>
            <a:schemeClr val="tx2"/>
          </a:solidFill>
          <a:latin typeface="Arial" panose="020B0604020202090204" pitchFamily="34" charset="0"/>
          <a:ea typeface="微软雅黑" panose="020B0503020204020204" pitchFamily="34" charset="-122"/>
        </a:defRPr>
      </a:lvl8pPr>
      <a:lvl9pPr marL="1510665" algn="l" rtl="0" eaLnBrk="1" fontAlgn="base" hangingPunct="1">
        <a:spcBef>
          <a:spcPct val="0"/>
        </a:spcBef>
        <a:spcAft>
          <a:spcPct val="0"/>
        </a:spcAft>
        <a:defRPr sz="2150" b="1">
          <a:solidFill>
            <a:schemeClr val="tx2"/>
          </a:solidFill>
          <a:latin typeface="Arial" panose="020B0604020202090204" pitchFamily="34" charset="0"/>
          <a:ea typeface="微软雅黑" panose="020B0503020204020204" pitchFamily="34" charset="-122"/>
        </a:defRPr>
      </a:lvl9pPr>
    </p:titleStyle>
    <p:bodyStyle>
      <a:lvl1pPr marL="283210" indent="-28321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n"/>
        <a:defRPr sz="1985">
          <a:solidFill>
            <a:schemeClr val="tx1"/>
          </a:solidFill>
          <a:latin typeface="Verdana" panose="020B0804030504040204" pitchFamily="34" charset="0"/>
          <a:ea typeface="微软雅黑" panose="020B0503020204020204" pitchFamily="34" charset="-122"/>
          <a:cs typeface="+mn-cs"/>
        </a:defRPr>
      </a:lvl1pPr>
      <a:lvl2pPr marL="614045" indent="-23622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p"/>
        <a:defRPr sz="1650">
          <a:solidFill>
            <a:schemeClr val="tx1"/>
          </a:solidFill>
          <a:latin typeface="Verdana" panose="020B0804030504040204" pitchFamily="34" charset="0"/>
          <a:ea typeface="微软雅黑" panose="020B0503020204020204" pitchFamily="34" charset="-122"/>
        </a:defRPr>
      </a:lvl2pPr>
      <a:lvl3pPr marL="944245" indent="-18859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Ø"/>
        <a:defRPr sz="1985">
          <a:solidFill>
            <a:schemeClr val="tx1"/>
          </a:solidFill>
          <a:latin typeface="Verdana" panose="020B0804030504040204" pitchFamily="34" charset="0"/>
          <a:ea typeface="微软雅黑" panose="020B0503020204020204" pitchFamily="34" charset="-122"/>
        </a:defRPr>
      </a:lvl3pPr>
      <a:lvl4pPr marL="1322070" indent="-18859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FF0000"/>
        </a:buClr>
        <a:buFont typeface="Wingdings" panose="05000000000000000000" pitchFamily="2" charset="2"/>
        <a:buChar char="§"/>
        <a:defRPr sz="1320">
          <a:solidFill>
            <a:schemeClr val="tx1"/>
          </a:solidFill>
          <a:latin typeface="Verdana" panose="020B0804030504040204" pitchFamily="34" charset="0"/>
          <a:ea typeface="微软雅黑" panose="020B0503020204020204" pitchFamily="34" charset="-122"/>
        </a:defRPr>
      </a:lvl4pPr>
      <a:lvl5pPr marL="1699895" indent="-18859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FF0000"/>
        </a:buClr>
        <a:buFont typeface="Arial" panose="020B0604020202090204" pitchFamily="34" charset="0"/>
        <a:buChar char="-"/>
        <a:defRPr sz="1155">
          <a:solidFill>
            <a:schemeClr val="tx1"/>
          </a:solidFill>
          <a:latin typeface="Verdana" panose="020B0804030504040204" pitchFamily="34" charset="0"/>
          <a:ea typeface="微软雅黑" panose="020B0503020204020204" pitchFamily="34" charset="-122"/>
        </a:defRPr>
      </a:lvl5pPr>
      <a:lvl6pPr marL="2077720" indent="-188595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FF0000"/>
        </a:buClr>
        <a:buFont typeface="Arial" panose="020B0604020202090204" pitchFamily="34" charset="0"/>
        <a:buChar char="-"/>
        <a:defRPr sz="1155">
          <a:solidFill>
            <a:schemeClr val="tx1"/>
          </a:solidFill>
          <a:latin typeface="+mn-lt"/>
          <a:ea typeface="+mn-ea"/>
        </a:defRPr>
      </a:lvl6pPr>
      <a:lvl7pPr marL="2455545" indent="-188595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FF0000"/>
        </a:buClr>
        <a:buFont typeface="Arial" panose="020B0604020202090204" pitchFamily="34" charset="0"/>
        <a:buChar char="-"/>
        <a:defRPr sz="1155">
          <a:solidFill>
            <a:schemeClr val="tx1"/>
          </a:solidFill>
          <a:latin typeface="+mn-lt"/>
          <a:ea typeface="+mn-ea"/>
        </a:defRPr>
      </a:lvl7pPr>
      <a:lvl8pPr marL="2832735" indent="-188595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FF0000"/>
        </a:buClr>
        <a:buFont typeface="Arial" panose="020B0604020202090204" pitchFamily="34" charset="0"/>
        <a:buChar char="-"/>
        <a:defRPr sz="1155">
          <a:solidFill>
            <a:schemeClr val="tx1"/>
          </a:solidFill>
          <a:latin typeface="+mn-lt"/>
          <a:ea typeface="+mn-ea"/>
        </a:defRPr>
      </a:lvl8pPr>
      <a:lvl9pPr marL="3210560" indent="-188595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FF0000"/>
        </a:buClr>
        <a:buFont typeface="Arial" panose="020B0604020202090204" pitchFamily="34" charset="0"/>
        <a:buChar char="-"/>
        <a:defRPr sz="1155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75565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825" algn="l" defTabSz="75565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5650" algn="l" defTabSz="75565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3475" algn="l" defTabSz="75565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10665" algn="l" defTabSz="75565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8490" algn="l" defTabSz="75565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6315" algn="l" defTabSz="75565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4140" algn="l" defTabSz="75565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21965" algn="l" defTabSz="75565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6" Type="http://schemas.openxmlformats.org/officeDocument/2006/relationships/slideLayout" Target="../slideLayouts/slideLayout3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private/var/folders/zg/1gmwvt_17ps93q121_syw87h0000gn/T/com.kingsoft.wpsoffice.mac/picturecompress_20250818110840/output_1.pngoutput_1"/>
          <p:cNvPicPr>
            <a:picLocks noChangeAspect="1"/>
          </p:cNvPicPr>
          <p:nvPr/>
        </p:nvPicPr>
        <p:blipFill>
          <a:blip r:embed="rId1"/>
          <a:srcRect l="3474" t="2817" r="8245"/>
          <a:stretch>
            <a:fillRect/>
          </a:stretch>
        </p:blipFill>
        <p:spPr>
          <a:xfrm>
            <a:off x="0" y="0"/>
            <a:ext cx="10294620" cy="5716270"/>
          </a:xfrm>
          <a:prstGeom prst="rect">
            <a:avLst/>
          </a:prstGeom>
        </p:spPr>
      </p:pic>
      <p:sp>
        <p:nvSpPr>
          <p:cNvPr id="9" name="文本占位符 11"/>
          <p:cNvSpPr txBox="1"/>
          <p:nvPr/>
        </p:nvSpPr>
        <p:spPr>
          <a:xfrm>
            <a:off x="2022475" y="2668905"/>
            <a:ext cx="6013450" cy="8191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754380" rtl="0" eaLnBrk="1" latinLnBrk="0" hangingPunct="1">
              <a:lnSpc>
                <a:spcPts val="3500"/>
              </a:lnSpc>
              <a:spcBef>
                <a:spcPts val="825"/>
              </a:spcBef>
              <a:buFont typeface="Arial" panose="020B0604020202090204" pitchFamily="34" charset="0"/>
              <a:buNone/>
              <a:defRPr sz="3500" kern="10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4800" b="1" dirty="0">
                <a:solidFill>
                  <a:schemeClr val="bg1"/>
                </a:solidFill>
                <a:latin typeface="+mj-lt"/>
                <a:ea typeface="+mj-lt"/>
              </a:rPr>
              <a:t>韩鹏转正答辩</a:t>
            </a:r>
            <a:endParaRPr lang="zh-CN" altLang="en-US" sz="4800" b="1" dirty="0">
              <a:solidFill>
                <a:schemeClr val="bg1"/>
              </a:solidFill>
              <a:latin typeface="+mj-lt"/>
              <a:ea typeface="+mj-lt"/>
            </a:endParaRPr>
          </a:p>
        </p:txBody>
      </p:sp>
      <p:sp>
        <p:nvSpPr>
          <p:cNvPr id="11" name="文本占位符 11"/>
          <p:cNvSpPr txBox="1"/>
          <p:nvPr/>
        </p:nvSpPr>
        <p:spPr>
          <a:xfrm>
            <a:off x="996413" y="3335491"/>
            <a:ext cx="2463963" cy="55815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754380" rtl="0" eaLnBrk="1" fontAlgn="auto" latinLnBrk="0" hangingPunct="1">
              <a:lnSpc>
                <a:spcPts val="1000"/>
              </a:lnSpc>
              <a:spcBef>
                <a:spcPts val="825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1400" kern="1000" cap="none" baseline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6578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016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9735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454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173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2892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6115" indent="-188595" algn="l" defTabSz="754380" rtl="0" eaLnBrk="1" latinLnBrk="0" hangingPunct="1">
              <a:lnSpc>
                <a:spcPct val="90000"/>
              </a:lnSpc>
              <a:spcBef>
                <a:spcPts val="415"/>
              </a:spcBef>
              <a:buFont typeface="Arial" panose="020B0604020202090204" pitchFamily="34" charset="0"/>
              <a:buChar char="•"/>
              <a:defRPr sz="14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800" b="1" dirty="0">
              <a:solidFill>
                <a:srgbClr val="00B05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" t="7448" r="69446" b="81130"/>
          <a:stretch>
            <a:fillRect/>
          </a:stretch>
        </p:blipFill>
        <p:spPr>
          <a:xfrm>
            <a:off x="7576457" y="102716"/>
            <a:ext cx="2319050" cy="57976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67175" y="3794125"/>
            <a:ext cx="19246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chemeClr val="bg1"/>
                </a:solidFill>
                <a:latin typeface="+mj-lt"/>
                <a:ea typeface="+mj-lt"/>
              </a:rPr>
              <a:t>2025.08</a:t>
            </a:r>
            <a:endParaRPr lang="en-US" altLang="zh-CN" sz="1400">
              <a:solidFill>
                <a:schemeClr val="bg1"/>
              </a:solidFill>
              <a:latin typeface="+mj-lt"/>
              <a:ea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059670" cy="5664835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238760" y="378460"/>
            <a:ext cx="9631680" cy="488315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一、总结概述</a:t>
            </a:r>
            <a:r>
              <a:rPr lang="zh-CN" altLang="en-US" sz="2000" dirty="0"/>
              <a:t>：</a:t>
            </a:r>
            <a:r>
              <a:rPr lang="zh-CN" altLang="en-US" sz="2400" dirty="0"/>
              <a:t>试用期期间目标达成情况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472440" y="962660"/>
          <a:ext cx="9120505" cy="4394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1315"/>
                <a:gridCol w="2540000"/>
                <a:gridCol w="2478405"/>
                <a:gridCol w="2470785"/>
              </a:tblGrid>
              <a:tr h="75057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结果目标</a:t>
                      </a:r>
                      <a:endParaRPr lang="zh-CN" altLang="en-US" dirty="0"/>
                    </a:p>
                  </a:txBody>
                  <a:tcPr anchor="ctr">
                    <a:solidFill>
                      <a:srgbClr val="112A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达成情况</a:t>
                      </a:r>
                      <a:endParaRPr lang="zh-CN" altLang="en-US" dirty="0"/>
                    </a:p>
                  </a:txBody>
                  <a:tcPr anchor="ctr">
                    <a:solidFill>
                      <a:srgbClr val="112A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过程目标</a:t>
                      </a:r>
                      <a:endParaRPr lang="zh-CN" altLang="en-US" dirty="0"/>
                    </a:p>
                  </a:txBody>
                  <a:tcPr anchor="ctr">
                    <a:solidFill>
                      <a:srgbClr val="112A4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达成情况</a:t>
                      </a:r>
                      <a:endParaRPr lang="zh-CN" altLang="en-US" dirty="0"/>
                    </a:p>
                  </a:txBody>
                  <a:tcPr anchor="ctr">
                    <a:solidFill>
                      <a:srgbClr val="112A44"/>
                    </a:solidFill>
                  </a:tcPr>
                </a:tc>
              </a:tr>
              <a:tr h="104965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跨团队沟通与横向调研，探索总结智能体在实际业务场景中的应用价值。</a:t>
                      </a:r>
                      <a:endParaRPr lang="zh-CN" altLang="en-US" sz="1000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buNone/>
                      </a:pPr>
                      <a:r>
                        <a:rPr lang="en-US" altLang="zh-CN" sz="800" dirty="0">
                          <a:sym typeface="+mn-ea"/>
                        </a:rPr>
                        <a:t>•</a:t>
                      </a:r>
                      <a:r>
                        <a:rPr lang="zh-CN" altLang="en-US" sz="800" dirty="0">
                          <a:sym typeface="+mn-ea"/>
                        </a:rPr>
                        <a:t>通过与算法及部分业务部门的沟通，明确了智能体与语音助手在不同业务场景下的使用边界和关键需求。</a:t>
                      </a:r>
                      <a:endParaRPr lang="zh-CN" altLang="en-US" sz="800" dirty="0"/>
                    </a:p>
                    <a:p>
                      <a:pPr algn="l">
                        <a:lnSpc>
                          <a:spcPct val="110000"/>
                        </a:lnSpc>
                        <a:buNone/>
                      </a:pPr>
                      <a:r>
                        <a:rPr lang="en-US" altLang="zh-CN" sz="800" dirty="0">
                          <a:sym typeface="+mn-ea"/>
                        </a:rPr>
                        <a:t>•</a:t>
                      </a:r>
                      <a:r>
                        <a:rPr lang="zh-CN" altLang="en-US" sz="800" dirty="0">
                          <a:sym typeface="+mn-ea"/>
                        </a:rPr>
                        <a:t>完成智能体整体架构设计，并梳理出短期及长期待解决问题。</a:t>
                      </a:r>
                      <a:endParaRPr lang="zh-CN" altLang="en-US" sz="800" dirty="0"/>
                    </a:p>
                    <a:p>
                      <a:pPr algn="l">
                        <a:lnSpc>
                          <a:spcPct val="110000"/>
                        </a:lnSpc>
                        <a:buNone/>
                      </a:pPr>
                      <a:r>
                        <a:rPr lang="en-US" altLang="zh-CN" sz="800" dirty="0">
                          <a:sym typeface="+mn-ea"/>
                        </a:rPr>
                        <a:t>•</a:t>
                      </a:r>
                      <a:r>
                        <a:rPr lang="zh-CN" altLang="en-US" sz="800" dirty="0">
                          <a:sym typeface="+mn-ea"/>
                        </a:rPr>
                        <a:t>对竞品及其他</a:t>
                      </a:r>
                      <a:r>
                        <a:rPr lang="en-US" altLang="zh-CN" sz="800" dirty="0">
                          <a:sym typeface="+mn-ea"/>
                        </a:rPr>
                        <a:t>Agent </a:t>
                      </a:r>
                      <a:r>
                        <a:rPr lang="zh-CN" altLang="en-US" sz="800" dirty="0">
                          <a:sym typeface="+mn-ea"/>
                        </a:rPr>
                        <a:t>产品的落地形式进行了调研与对比，总结出可借鉴的设计思路和业务落地方向。</a:t>
                      </a:r>
                      <a:endParaRPr lang="zh-CN" altLang="en-US" sz="8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buNone/>
                      </a:pPr>
                      <a:r>
                        <a:rPr lang="en-US" altLang="zh-CN" sz="800">
                          <a:sym typeface="+mn-ea"/>
                        </a:rPr>
                        <a:t>•</a:t>
                      </a:r>
                      <a:r>
                        <a:rPr lang="zh-CN" altLang="en-US" sz="800">
                          <a:sym typeface="+mn-ea"/>
                        </a:rPr>
                        <a:t>定期与算法团队和各业务部门沟通，收集业务需求并理解各业务场景的使用特点。</a:t>
                      </a:r>
                      <a:endParaRPr lang="zh-CN" altLang="en-US" sz="800"/>
                    </a:p>
                    <a:p>
                      <a:pPr algn="l">
                        <a:lnSpc>
                          <a:spcPct val="110000"/>
                        </a:lnSpc>
                        <a:buNone/>
                      </a:pPr>
                      <a:r>
                        <a:rPr lang="en-US" altLang="zh-CN" sz="800">
                          <a:sym typeface="+mn-ea"/>
                        </a:rPr>
                        <a:t>•</a:t>
                      </a:r>
                      <a:r>
                        <a:rPr lang="zh-CN" altLang="en-US" sz="800">
                          <a:sym typeface="+mn-ea"/>
                        </a:rPr>
                        <a:t>调研竞品及其他</a:t>
                      </a:r>
                      <a:r>
                        <a:rPr lang="en-US" altLang="zh-CN" sz="800">
                          <a:sym typeface="+mn-ea"/>
                        </a:rPr>
                        <a:t>Agent </a:t>
                      </a:r>
                      <a:r>
                        <a:rPr lang="zh-CN" altLang="en-US" sz="800">
                          <a:sym typeface="+mn-ea"/>
                        </a:rPr>
                        <a:t>应用的落地方式，分析其优势和不足。</a:t>
                      </a:r>
                      <a:endParaRPr lang="zh-CN" altLang="en-US" sz="80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buNone/>
                      </a:pPr>
                      <a:r>
                        <a:rPr lang="en-US" altLang="zh-CN" sz="800">
                          <a:sym typeface="+mn-ea"/>
                        </a:rPr>
                        <a:t>•</a:t>
                      </a:r>
                      <a:r>
                        <a:rPr lang="zh-CN" altLang="en-US" sz="800">
                          <a:sym typeface="+mn-ea"/>
                        </a:rPr>
                        <a:t>明确了智能体与语音助手在不同业务场景下的边界和关键需求，为功能设计提供依据。</a:t>
                      </a:r>
                      <a:endParaRPr lang="zh-CN" altLang="en-US" sz="800"/>
                    </a:p>
                    <a:p>
                      <a:pPr algn="l">
                        <a:lnSpc>
                          <a:spcPct val="110000"/>
                        </a:lnSpc>
                        <a:buNone/>
                      </a:pPr>
                      <a:r>
                        <a:rPr lang="en-US" altLang="zh-CN" sz="800">
                          <a:sym typeface="+mn-ea"/>
                        </a:rPr>
                        <a:t>•</a:t>
                      </a:r>
                      <a:r>
                        <a:rPr lang="zh-CN" altLang="en-US" sz="800">
                          <a:sym typeface="+mn-ea"/>
                        </a:rPr>
                        <a:t>完成竞品及其他智能体应用的对比分析，总结可借鉴经验。提出若干优化建议，部分被采纳并落地。</a:t>
                      </a:r>
                      <a:endParaRPr lang="zh-CN" altLang="en-US" sz="800"/>
                    </a:p>
                  </a:txBody>
                  <a:tcPr anchor="ctr">
                    <a:noFill/>
                  </a:tcPr>
                </a:tc>
              </a:tr>
              <a:tr h="74930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sym typeface="+mn-ea"/>
                        </a:rPr>
                        <a:t>负责智能体</a:t>
                      </a:r>
                      <a:r>
                        <a:rPr lang="en-US" altLang="zh-CN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sym typeface="+mn-ea"/>
                        </a:rPr>
                        <a:t>｜</a:t>
                      </a:r>
                      <a:r>
                        <a:rPr lang="zh-CN" altLang="en-US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语音助手相关业务的需求评审</a:t>
                      </a:r>
                      <a:r>
                        <a:rPr lang="en-US" altLang="zh-CN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zh-CN" altLang="en-US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分析</a:t>
                      </a:r>
                      <a:endParaRPr lang="zh-CN" altLang="en-US" sz="1000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10000"/>
                        </a:lnSpc>
                        <a:buSzPct val="30000"/>
                        <a:buFont typeface="Arial" panose="020B0604020202090204" pitchFamily="34" charset="0"/>
                        <a:buNone/>
                      </a:pPr>
                      <a:r>
                        <a:rPr lang="en-US" altLang="zh-CN" sz="800"/>
                        <a:t>•</a:t>
                      </a:r>
                      <a:r>
                        <a:rPr lang="zh-CN" altLang="en-US" sz="800"/>
                        <a:t>多次参与</a:t>
                      </a:r>
                      <a:r>
                        <a:rPr lang="en-US" altLang="zh-CN" sz="800"/>
                        <a:t>APP </a:t>
                      </a:r>
                      <a:r>
                        <a:rPr lang="zh-CN" altLang="en-US" sz="800"/>
                        <a:t>及各类设备产品线的需求评审会议，能够结合业务场景提出技术视角的意见与建议。</a:t>
                      </a:r>
                      <a:endParaRPr lang="zh-CN" altLang="en-US" sz="80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/>
                        <a:t>•</a:t>
                      </a:r>
                      <a:r>
                        <a:rPr lang="zh-CN" altLang="en-US" sz="800"/>
                        <a:t>对智能体整体框架及三方系统接入的链路框架进行了需求分析。</a:t>
                      </a:r>
                      <a:endParaRPr lang="zh-CN" altLang="en-US" sz="80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主动了解</a:t>
                      </a:r>
                      <a:r>
                        <a:rPr lang="en-US" altLang="zh-CN" sz="800" dirty="0"/>
                        <a:t> APP </a:t>
                      </a:r>
                      <a:r>
                        <a:rPr lang="zh-CN" altLang="en-US" sz="800" dirty="0"/>
                        <a:t>及各设备产品线的业务逻辑与使用场景，提升需求理解的完整性。</a:t>
                      </a:r>
                      <a:endParaRPr lang="zh-CN" altLang="en-US" sz="800" dirty="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在评审过程中从技术实现角度提出可行性建议，帮助需求方优化方案。</a:t>
                      </a:r>
                      <a:endParaRPr lang="zh-CN" altLang="en-US" sz="8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/>
                        <a:t>•</a:t>
                      </a:r>
                      <a:r>
                        <a:rPr lang="zh-CN" altLang="en-US" sz="800"/>
                        <a:t>熟悉了部分产品线的核心业务模式，能够在需求讨论时快速理解业务诉求。</a:t>
                      </a:r>
                      <a:endParaRPr lang="zh-CN" altLang="en-US" sz="80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/>
                        <a:t>•</a:t>
                      </a:r>
                      <a:r>
                        <a:rPr lang="zh-CN" altLang="en-US" sz="800"/>
                        <a:t>多次提出技术实现层面的意见，部分建议被产品方采纳，需求实现路径更合理。</a:t>
                      </a:r>
                      <a:endParaRPr lang="zh-CN" altLang="en-US" sz="800"/>
                    </a:p>
                  </a:txBody>
                  <a:tcPr anchor="ctr">
                    <a:noFill/>
                  </a:tcPr>
                </a:tc>
              </a:tr>
              <a:tr h="922655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sym typeface="+mn-ea"/>
                        </a:rPr>
                        <a:t>负责智能体</a:t>
                      </a:r>
                      <a:r>
                        <a:rPr lang="en-US" altLang="zh-CN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sym typeface="+mn-ea"/>
                        </a:rPr>
                        <a:t>｜</a:t>
                      </a:r>
                      <a:r>
                        <a:rPr lang="zh-CN" altLang="en-US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sym typeface="+mn-ea"/>
                        </a:rPr>
                        <a:t>语音助手开发、</a:t>
                      </a:r>
                      <a:r>
                        <a:rPr lang="zh-CN" altLang="en-US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发布、线上运维工作</a:t>
                      </a:r>
                      <a:endParaRPr lang="zh-CN" altLang="en-US" sz="1000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/>
                        <a:t>•</a:t>
                      </a:r>
                      <a:r>
                        <a:rPr lang="zh-CN" altLang="en-US" sz="800"/>
                        <a:t>完成了智能体设定、智能体生命周期等核心功能的开发工作。</a:t>
                      </a:r>
                      <a:endParaRPr lang="zh-CN" altLang="en-US" sz="80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/>
                        <a:t>•</a:t>
                      </a:r>
                      <a:r>
                        <a:rPr lang="zh-CN" altLang="en-US" sz="800"/>
                        <a:t>进行过两次线上发布实战，保障版本平稳上线。</a:t>
                      </a:r>
                      <a:endParaRPr lang="zh-CN" altLang="en-US" sz="80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/>
                        <a:t>•</a:t>
                      </a:r>
                      <a:r>
                        <a:rPr lang="zh-CN" altLang="en-US" sz="800"/>
                        <a:t>在</a:t>
                      </a:r>
                      <a:r>
                        <a:rPr lang="en-US" altLang="zh-CN" sz="800"/>
                        <a:t> APP </a:t>
                      </a:r>
                      <a:r>
                        <a:rPr lang="zh-CN" altLang="en-US" sz="800"/>
                        <a:t>智能体列表灰度放量过程中，持续监测请求吞吐量和性能指标等，确保系统运行稳定。</a:t>
                      </a:r>
                      <a:endParaRPr lang="zh-CN" altLang="en-US" sz="80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掌握团队的开发流程，确保理解业务需求与技术实现的匹配。</a:t>
                      </a:r>
                      <a:endParaRPr lang="zh-CN" altLang="en-US" sz="800" dirty="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熟悉公司线上发布流程，参与版本发布操作，积累实际操作经验。</a:t>
                      </a:r>
                      <a:endParaRPr lang="zh-CN" altLang="en-US" sz="800" dirty="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建立对关键性能指标的监控习惯，持续跟踪系统运行状态并及时响应异常情况。</a:t>
                      </a:r>
                      <a:endParaRPr lang="zh-CN" altLang="en-US" sz="8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按期完成开发，实现了预期业务功能，支持后续功能迭代。</a:t>
                      </a:r>
                      <a:endParaRPr lang="zh-CN" altLang="en-US" sz="800" dirty="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两次线上发布顺利完成，版本稳定上线，积累了可复用的发布经验和流程理解。</a:t>
                      </a:r>
                      <a:endParaRPr lang="zh-CN" altLang="en-US" sz="800" dirty="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系统关键性能指标保持稳定，潜在异常及时得到排查。</a:t>
                      </a:r>
                      <a:endParaRPr lang="zh-CN" altLang="en-US" sz="800" dirty="0"/>
                    </a:p>
                  </a:txBody>
                  <a:tcPr anchor="ctr">
                    <a:noFill/>
                  </a:tcPr>
                </a:tc>
              </a:tr>
              <a:tr h="922655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sym typeface="+mn-ea"/>
                        </a:rPr>
                        <a:t>负责智能体</a:t>
                      </a:r>
                      <a:r>
                        <a:rPr lang="en-US" altLang="zh-CN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sym typeface="+mn-ea"/>
                        </a:rPr>
                        <a:t>｜</a:t>
                      </a:r>
                      <a:r>
                        <a:rPr lang="zh-CN" altLang="en-US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sym typeface="+mn-ea"/>
                        </a:rPr>
                        <a:t>语音助手线上</a:t>
                      </a:r>
                      <a:r>
                        <a:rPr lang="en-US" altLang="zh-CN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sym typeface="+mn-ea"/>
                        </a:rPr>
                        <a:t>oncall</a:t>
                      </a:r>
                      <a:r>
                        <a:rPr lang="zh-CN" altLang="en-US" sz="10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sym typeface="+mn-ea"/>
                        </a:rPr>
                        <a:t>工作</a:t>
                      </a:r>
                      <a:endParaRPr lang="zh-CN" altLang="en-US" sz="1000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algn="l"/>
                      <a:endParaRPr lang="zh-CN" altLang="en-US" sz="1000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/>
                        <a:t>•</a:t>
                      </a:r>
                      <a:r>
                        <a:rPr lang="zh-CN" altLang="en-US" sz="800"/>
                        <a:t>对</a:t>
                      </a:r>
                      <a:r>
                        <a:rPr lang="en-US" altLang="zh-CN" sz="800"/>
                        <a:t> APP </a:t>
                      </a:r>
                      <a:r>
                        <a:rPr lang="zh-CN" altLang="en-US" sz="800"/>
                        <a:t>及各设备产品线的集成测试问题进行了排查与分析，协助定位根因并推动问题解决。</a:t>
                      </a:r>
                      <a:endParaRPr lang="zh-CN" altLang="en-US" sz="80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/>
                        <a:t>•</a:t>
                      </a:r>
                      <a:r>
                        <a:rPr lang="zh-CN" altLang="en-US" sz="800"/>
                        <a:t>对线上问题提供及时答疑，并集中处置了部分客诉问题。</a:t>
                      </a:r>
                      <a:endParaRPr lang="zh-CN" altLang="en-US" sz="80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熟悉</a:t>
                      </a:r>
                      <a:r>
                        <a:rPr lang="en-US" altLang="zh-CN" sz="800" dirty="0"/>
                        <a:t> APP </a:t>
                      </a:r>
                      <a:r>
                        <a:rPr lang="zh-CN" altLang="en-US" sz="800" dirty="0"/>
                        <a:t>及各设备产品线的集成测试流程节奏，掌握常见问题的排查方法</a:t>
                      </a:r>
                      <a:endParaRPr lang="zh-CN" altLang="en-US" sz="800" dirty="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对客户反馈和投诉进行记录和分析，推动问题合理的解释与处置。</a:t>
                      </a:r>
                      <a:endParaRPr lang="zh-CN" altLang="en-US" sz="8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熟悉了业务问题排查所需的工具和日志埋点，问题定位和处理效率持续提升。</a:t>
                      </a:r>
                      <a:endParaRPr lang="en-US" altLang="zh-CN" sz="800" dirty="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对各类问题的处理节奏和优先级有了清晰认知，能够合理安排处理顺序。</a:t>
                      </a:r>
                      <a:endParaRPr lang="en-US" altLang="zh-CN" sz="800" dirty="0"/>
                    </a:p>
                    <a:p>
                      <a:pPr algn="l">
                        <a:lnSpc>
                          <a:spcPct val="110000"/>
                        </a:lnSpc>
                      </a:pPr>
                      <a:r>
                        <a:rPr lang="en-US" altLang="zh-CN" sz="800" dirty="0"/>
                        <a:t>•</a:t>
                      </a:r>
                      <a:r>
                        <a:rPr lang="zh-CN" altLang="en-US" sz="800" dirty="0"/>
                        <a:t>针对客诉，能够站在客户角度提供技术支持人员合适的解释话术和解决方案。</a:t>
                      </a:r>
                      <a:endParaRPr lang="zh-CN" altLang="en-US" sz="800" dirty="0"/>
                    </a:p>
                  </a:txBody>
                  <a:tcPr anchor="ctr">
                    <a:noFill/>
                  </a:tcPr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" t="7448" r="69446" b="81130"/>
          <a:stretch>
            <a:fillRect/>
          </a:stretch>
        </p:blipFill>
        <p:spPr>
          <a:xfrm>
            <a:off x="7576457" y="102716"/>
            <a:ext cx="2319050" cy="57976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/private/var/folders/zg/1gmwvt_17ps93q121_syw87h0000gn/T/com.kingsoft.wpsoffice.mac/picturecompress_20250818112444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35"/>
            <a:ext cx="10058400" cy="5666105"/>
          </a:xfrm>
          <a:prstGeom prst="rect">
            <a:avLst/>
          </a:prstGeom>
        </p:spPr>
      </p:pic>
      <p:sp>
        <p:nvSpPr>
          <p:cNvPr id="5" name="标题 1"/>
          <p:cNvSpPr txBox="1"/>
          <p:nvPr/>
        </p:nvSpPr>
        <p:spPr>
          <a:xfrm>
            <a:off x="251520" y="682656"/>
            <a:ext cx="6046566" cy="36003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二、重点任务回顾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21335" y="1911350"/>
            <a:ext cx="2319655" cy="269113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AI</a:t>
            </a:r>
            <a:r>
              <a:rPr lang="zh-CN" altLang="en-US" sz="1600" b="1" dirty="0">
                <a:solidFill>
                  <a:schemeClr val="bg1"/>
                </a:solidFill>
              </a:rPr>
              <a:t>视频内容检索</a:t>
            </a:r>
            <a:endParaRPr lang="zh-CN" altLang="en-US" sz="1600" b="1" dirty="0">
              <a:solidFill>
                <a:schemeClr val="bg1"/>
              </a:solidFill>
            </a:endParaRPr>
          </a:p>
          <a:p>
            <a:r>
              <a:rPr lang="zh-CN" altLang="en-US" sz="1600" b="1" dirty="0">
                <a:solidFill>
                  <a:schemeClr val="bg1"/>
                </a:solidFill>
              </a:rPr>
              <a:t>可行性分析</a:t>
            </a:r>
            <a:endParaRPr lang="zh-CN" altLang="en-US" sz="1600" b="1" dirty="0">
              <a:solidFill>
                <a:schemeClr val="bg1"/>
              </a:solidFill>
            </a:endParaRPr>
          </a:p>
          <a:p>
            <a:endParaRPr lang="en-US" altLang="zh-CN" sz="800" dirty="0">
              <a:solidFill>
                <a:schemeClr val="bg1"/>
              </a:solidFill>
            </a:endParaRPr>
          </a:p>
          <a:p>
            <a:r>
              <a:rPr lang="zh-CN" altLang="en-US" sz="1000" dirty="0">
                <a:solidFill>
                  <a:schemeClr val="accent4"/>
                </a:solidFill>
              </a:rPr>
              <a:t>【任务目标】</a:t>
            </a:r>
            <a:r>
              <a:rPr lang="zh-CN" altLang="en-US" sz="800" dirty="0">
                <a:solidFill>
                  <a:schemeClr val="bg1"/>
                </a:solidFill>
              </a:rPr>
              <a:t>：对接抖音、百度、阿里云等内容检索 </a:t>
            </a:r>
            <a:r>
              <a:rPr lang="en-US" altLang="zh-CN" sz="800" dirty="0">
                <a:solidFill>
                  <a:schemeClr val="bg1"/>
                </a:solidFill>
              </a:rPr>
              <a:t>API</a:t>
            </a:r>
            <a:r>
              <a:rPr lang="zh-CN" altLang="en-US" sz="800" dirty="0">
                <a:solidFill>
                  <a:schemeClr val="bg1"/>
                </a:solidFill>
              </a:rPr>
              <a:t>，评估内容质量、成本及接入易用性，完成多维度可行性分析，为后续产品化提供依据。</a:t>
            </a:r>
            <a:endParaRPr lang="zh-CN" altLang="en-US" sz="800" dirty="0">
              <a:solidFill>
                <a:schemeClr val="bg1"/>
              </a:solidFill>
            </a:endParaRPr>
          </a:p>
          <a:p>
            <a:endParaRPr lang="en-US" altLang="zh-CN" sz="800" dirty="0">
              <a:solidFill>
                <a:schemeClr val="bg1"/>
              </a:solidFill>
            </a:endParaRPr>
          </a:p>
          <a:p>
            <a:r>
              <a:rPr lang="en-US" altLang="zh-CN" sz="1000" dirty="0">
                <a:solidFill>
                  <a:schemeClr val="accent4"/>
                </a:solidFill>
              </a:rPr>
              <a:t>【</a:t>
            </a:r>
            <a:r>
              <a:rPr lang="zh-CN" altLang="en-US" sz="1000" dirty="0">
                <a:solidFill>
                  <a:schemeClr val="accent4"/>
                </a:solidFill>
              </a:rPr>
              <a:t>推进过程</a:t>
            </a:r>
            <a:r>
              <a:rPr lang="en-US" altLang="zh-CN" sz="1000" dirty="0">
                <a:solidFill>
                  <a:schemeClr val="accent4"/>
                </a:solidFill>
              </a:rPr>
              <a:t>】</a:t>
            </a:r>
            <a:r>
              <a:rPr lang="zh-CN" altLang="en-US" sz="800" dirty="0">
                <a:solidFill>
                  <a:schemeClr val="bg1"/>
                </a:solidFill>
              </a:rPr>
              <a:t>：与三方负责人就内容检索</a:t>
            </a:r>
            <a:r>
              <a:rPr lang="en-US" altLang="zh-CN" sz="800" dirty="0">
                <a:solidFill>
                  <a:schemeClr val="bg1"/>
                </a:solidFill>
              </a:rPr>
              <a:t> API </a:t>
            </a:r>
            <a:r>
              <a:rPr lang="zh-CN" altLang="en-US" sz="800" dirty="0">
                <a:solidFill>
                  <a:schemeClr val="bg1"/>
                </a:solidFill>
              </a:rPr>
              <a:t>的功能边界、内容授权及后期规划进行了深入沟通，明确各供应商能力和限制。</a:t>
            </a:r>
            <a:endParaRPr lang="zh-CN" altLang="en-US" sz="800" dirty="0">
              <a:solidFill>
                <a:schemeClr val="bg1"/>
              </a:solidFill>
            </a:endParaRPr>
          </a:p>
          <a:p>
            <a:endParaRPr lang="en-US" altLang="zh-CN" sz="800" dirty="0">
              <a:solidFill>
                <a:schemeClr val="bg1"/>
              </a:solidFill>
            </a:endParaRPr>
          </a:p>
          <a:p>
            <a:r>
              <a:rPr lang="zh-CN" altLang="en-US" sz="800" dirty="0">
                <a:solidFill>
                  <a:schemeClr val="bg1"/>
                </a:solidFill>
              </a:rPr>
              <a:t>主导整体方案推进，协调网络安全部、安卓研发团队及设备研发团队，共同攻克技术难题，确认实际接入可行性。</a:t>
            </a:r>
            <a:endParaRPr lang="zh-CN" altLang="en-US" sz="800" dirty="0">
              <a:solidFill>
                <a:schemeClr val="bg1"/>
              </a:solidFill>
            </a:endParaRPr>
          </a:p>
          <a:p>
            <a:endParaRPr lang="zh-CN" altLang="en-US" sz="800" dirty="0">
              <a:solidFill>
                <a:schemeClr val="bg1"/>
              </a:solidFill>
            </a:endParaRPr>
          </a:p>
          <a:p>
            <a:r>
              <a:rPr lang="en-US" altLang="zh-CN" sz="1000" dirty="0">
                <a:solidFill>
                  <a:schemeClr val="accent4"/>
                </a:solidFill>
              </a:rPr>
              <a:t>【</a:t>
            </a:r>
            <a:r>
              <a:rPr lang="zh-CN" altLang="en-US" sz="1000" dirty="0">
                <a:solidFill>
                  <a:schemeClr val="accent4"/>
                </a:solidFill>
              </a:rPr>
              <a:t>核心成果</a:t>
            </a:r>
            <a:r>
              <a:rPr lang="en-US" altLang="zh-CN" sz="1000" dirty="0">
                <a:solidFill>
                  <a:schemeClr val="accent4"/>
                </a:solidFill>
              </a:rPr>
              <a:t>】</a:t>
            </a:r>
            <a:r>
              <a:rPr lang="zh-CN" altLang="en-US" sz="800" dirty="0">
                <a:solidFill>
                  <a:schemeClr val="bg1"/>
                </a:solidFill>
              </a:rPr>
              <a:t>：对市场主流</a:t>
            </a:r>
            <a:r>
              <a:rPr lang="en-US" altLang="zh-CN" sz="800" dirty="0">
                <a:solidFill>
                  <a:schemeClr val="bg1"/>
                </a:solidFill>
              </a:rPr>
              <a:t> AI </a:t>
            </a:r>
            <a:r>
              <a:rPr lang="zh-CN" altLang="en-US" sz="800" dirty="0">
                <a:solidFill>
                  <a:schemeClr val="bg1"/>
                </a:solidFill>
              </a:rPr>
              <a:t>视频内容检索产品的功能特性、成本及内容质量有了全面了解。明确了与我司设备产品接入的技术可行性、潜在难点及边界条件。</a:t>
            </a:r>
            <a:endParaRPr lang="zh-CN" altLang="en-US" sz="800" dirty="0">
              <a:solidFill>
                <a:schemeClr val="bg1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" t="7448" r="69446" b="81130"/>
          <a:stretch>
            <a:fillRect/>
          </a:stretch>
        </p:blipFill>
        <p:spPr>
          <a:xfrm>
            <a:off x="7576457" y="102716"/>
            <a:ext cx="2319050" cy="579763"/>
          </a:xfrm>
          <a:prstGeom prst="rect">
            <a:avLst/>
          </a:prstGeom>
        </p:spPr>
      </p:pic>
      <p:cxnSp>
        <p:nvCxnSpPr>
          <p:cNvPr id="12" name="直线连接符 10"/>
          <p:cNvCxnSpPr/>
          <p:nvPr/>
        </p:nvCxnSpPr>
        <p:spPr>
          <a:xfrm>
            <a:off x="3332203" y="1911241"/>
            <a:ext cx="0" cy="214224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0"/>
          <p:cNvCxnSpPr/>
          <p:nvPr/>
        </p:nvCxnSpPr>
        <p:spPr>
          <a:xfrm>
            <a:off x="6640005" y="1911241"/>
            <a:ext cx="0" cy="214224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933825" y="1911350"/>
            <a:ext cx="2364105" cy="269113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</a:rPr>
              <a:t>智能体人物设定项目</a:t>
            </a:r>
            <a:endParaRPr lang="en-US" altLang="zh-CN" sz="1600" b="1" dirty="0">
              <a:solidFill>
                <a:schemeClr val="bg1"/>
              </a:solidFill>
            </a:endParaRPr>
          </a:p>
          <a:p>
            <a:endParaRPr lang="en-US" altLang="zh-CN" sz="800" dirty="0">
              <a:solidFill>
                <a:schemeClr val="bg1"/>
              </a:solidFill>
            </a:endParaRPr>
          </a:p>
          <a:p>
            <a:r>
              <a:rPr lang="zh-CN" altLang="en-US" sz="1000" dirty="0">
                <a:solidFill>
                  <a:schemeClr val="accent4"/>
                </a:solidFill>
              </a:rPr>
              <a:t>【任务目标】</a:t>
            </a:r>
            <a:r>
              <a:rPr lang="zh-CN" altLang="en-US" sz="800" dirty="0">
                <a:solidFill>
                  <a:schemeClr val="bg1"/>
                </a:solidFill>
              </a:rPr>
              <a:t>：为 </a:t>
            </a:r>
            <a:r>
              <a:rPr lang="en-US" altLang="zh-CN" sz="800" dirty="0">
                <a:solidFill>
                  <a:schemeClr val="bg1"/>
                </a:solidFill>
              </a:rPr>
              <a:t>RK3 </a:t>
            </a:r>
            <a:r>
              <a:rPr lang="zh-CN" altLang="en-US" sz="800" dirty="0">
                <a:solidFill>
                  <a:schemeClr val="bg1"/>
                </a:solidFill>
              </a:rPr>
              <a:t>设备提供人物设定能力，支持模板化和自定义配置，通过 </a:t>
            </a:r>
            <a:r>
              <a:rPr lang="en-US" altLang="zh-CN" sz="800" dirty="0">
                <a:solidFill>
                  <a:schemeClr val="bg1"/>
                </a:solidFill>
              </a:rPr>
              <a:t>system prompt </a:t>
            </a:r>
            <a:r>
              <a:rPr lang="zh-CN" altLang="en-US" sz="800" dirty="0">
                <a:solidFill>
                  <a:schemeClr val="bg1"/>
                </a:solidFill>
              </a:rPr>
              <a:t>控制模型角色行为，并为三款默认形象设计差异化提示词。</a:t>
            </a:r>
            <a:endParaRPr lang="en-US" altLang="zh-CN" sz="800" dirty="0">
              <a:solidFill>
                <a:schemeClr val="bg1"/>
              </a:solidFill>
            </a:endParaRPr>
          </a:p>
          <a:p>
            <a:endParaRPr lang="en-US" altLang="zh-CN" sz="800" dirty="0">
              <a:solidFill>
                <a:schemeClr val="bg1"/>
              </a:solidFill>
            </a:endParaRPr>
          </a:p>
          <a:p>
            <a:r>
              <a:rPr lang="en-US" altLang="zh-CN" sz="1000" dirty="0">
                <a:solidFill>
                  <a:schemeClr val="accent4"/>
                </a:solidFill>
              </a:rPr>
              <a:t>【</a:t>
            </a:r>
            <a:r>
              <a:rPr lang="zh-CN" altLang="en-US" sz="1000" dirty="0">
                <a:solidFill>
                  <a:schemeClr val="accent4"/>
                </a:solidFill>
              </a:rPr>
              <a:t>推进过程</a:t>
            </a:r>
            <a:r>
              <a:rPr lang="en-US" altLang="zh-CN" sz="1000" dirty="0">
                <a:solidFill>
                  <a:schemeClr val="accent4"/>
                </a:solidFill>
              </a:rPr>
              <a:t>】</a:t>
            </a:r>
            <a:r>
              <a:rPr lang="zh-CN" altLang="en-US" sz="800" dirty="0">
                <a:solidFill>
                  <a:schemeClr val="bg1"/>
                </a:solidFill>
              </a:rPr>
              <a:t>：梳理智能体形象的整体架构与协议内容，设计合理的接入方案，使设定能力与现有架构紧密融合。</a:t>
            </a:r>
            <a:endParaRPr lang="zh-CN" altLang="en-US" sz="800" dirty="0">
              <a:solidFill>
                <a:schemeClr val="bg1"/>
              </a:solidFill>
            </a:endParaRPr>
          </a:p>
          <a:p>
            <a:endParaRPr lang="en-US" altLang="zh-CN" sz="800" dirty="0">
              <a:solidFill>
                <a:schemeClr val="bg1"/>
              </a:solidFill>
            </a:endParaRPr>
          </a:p>
          <a:p>
            <a:r>
              <a:rPr lang="zh-CN" altLang="en-US" sz="800" dirty="0">
                <a:solidFill>
                  <a:schemeClr val="bg1"/>
                </a:solidFill>
              </a:rPr>
              <a:t>针对默认形象，结合产品文案，运用提示词工程方法进行多轮测试与优化，使设定内容在不同场景下更贴合预期角色效果。</a:t>
            </a:r>
            <a:endParaRPr lang="en-US" altLang="zh-CN" sz="800" dirty="0">
              <a:solidFill>
                <a:schemeClr val="bg1"/>
              </a:solidFill>
            </a:endParaRPr>
          </a:p>
          <a:p>
            <a:endParaRPr lang="zh-CN" altLang="en-US" sz="800" dirty="0">
              <a:solidFill>
                <a:schemeClr val="bg1"/>
              </a:solidFill>
            </a:endParaRPr>
          </a:p>
          <a:p>
            <a:r>
              <a:rPr lang="en-US" altLang="zh-CN" sz="1000" dirty="0">
                <a:solidFill>
                  <a:schemeClr val="accent4"/>
                </a:solidFill>
              </a:rPr>
              <a:t>【</a:t>
            </a:r>
            <a:r>
              <a:rPr lang="zh-CN" altLang="en-US" sz="1000" dirty="0">
                <a:solidFill>
                  <a:schemeClr val="accent4"/>
                </a:solidFill>
              </a:rPr>
              <a:t>核心成果</a:t>
            </a:r>
            <a:r>
              <a:rPr lang="en-US" altLang="zh-CN" sz="1000" dirty="0">
                <a:solidFill>
                  <a:schemeClr val="accent4"/>
                </a:solidFill>
              </a:rPr>
              <a:t>】</a:t>
            </a:r>
            <a:r>
              <a:rPr lang="zh-CN" altLang="en-US" sz="800" dirty="0">
                <a:solidFill>
                  <a:schemeClr val="bg1"/>
                </a:solidFill>
              </a:rPr>
              <a:t>：增强了 </a:t>
            </a:r>
            <a:r>
              <a:rPr lang="en-US" altLang="zh-CN" sz="800" dirty="0">
                <a:solidFill>
                  <a:schemeClr val="bg1"/>
                </a:solidFill>
              </a:rPr>
              <a:t>RK3 </a:t>
            </a:r>
            <a:r>
              <a:rPr lang="zh-CN" altLang="en-US" sz="800" dirty="0">
                <a:solidFill>
                  <a:schemeClr val="bg1"/>
                </a:solidFill>
              </a:rPr>
              <a:t>的个性化呈现，使不同形象具备差异化的角色风格；形成了高效的设定配置与验证流程，为后续其他产品快速接入智能体设定提供支撑。</a:t>
            </a:r>
            <a:endParaRPr lang="zh-CN" altLang="en-US" sz="800" dirty="0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154545" y="1911350"/>
            <a:ext cx="2319020" cy="269113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</a:rPr>
              <a:t>智能体生命周期</a:t>
            </a:r>
            <a:endParaRPr lang="zh-CN" altLang="en-US" sz="1600" b="1" dirty="0">
              <a:solidFill>
                <a:schemeClr val="bg1"/>
              </a:solidFill>
            </a:endParaRPr>
          </a:p>
          <a:p>
            <a:r>
              <a:rPr lang="zh-CN" altLang="en-US" sz="1600" b="1" dirty="0">
                <a:solidFill>
                  <a:schemeClr val="bg1"/>
                </a:solidFill>
              </a:rPr>
              <a:t>管理项目</a:t>
            </a:r>
            <a:endParaRPr lang="zh-CN" altLang="en-US" sz="1600" b="1" dirty="0">
              <a:solidFill>
                <a:schemeClr val="bg1"/>
              </a:solidFill>
            </a:endParaRPr>
          </a:p>
          <a:p>
            <a:endParaRPr lang="en-US" altLang="zh-CN" sz="800" dirty="0">
              <a:solidFill>
                <a:schemeClr val="bg1"/>
              </a:solidFill>
            </a:endParaRPr>
          </a:p>
          <a:p>
            <a:r>
              <a:rPr lang="zh-CN" altLang="en-US" sz="1000" dirty="0">
                <a:solidFill>
                  <a:schemeClr val="accent4"/>
                </a:solidFill>
              </a:rPr>
              <a:t>【任务目标】</a:t>
            </a:r>
            <a:r>
              <a:rPr lang="zh-CN" altLang="en-US" sz="800" dirty="0">
                <a:solidFill>
                  <a:schemeClr val="bg1"/>
                </a:solidFill>
              </a:rPr>
              <a:t>：建立数字形象生命周期管理体系，覆盖第二方、三方接入的授权赋予与回收，并通过协议上报与下发，确保生命周期一致性。</a:t>
            </a:r>
            <a:endParaRPr lang="en-US" altLang="zh-CN" sz="800" dirty="0">
              <a:solidFill>
                <a:schemeClr val="bg1"/>
              </a:solidFill>
            </a:endParaRPr>
          </a:p>
          <a:p>
            <a:endParaRPr lang="en-US" altLang="zh-CN" sz="800" dirty="0">
              <a:solidFill>
                <a:schemeClr val="bg1"/>
              </a:solidFill>
            </a:endParaRPr>
          </a:p>
          <a:p>
            <a:r>
              <a:rPr lang="en-US" altLang="zh-CN" sz="1000" dirty="0">
                <a:solidFill>
                  <a:schemeClr val="accent4"/>
                </a:solidFill>
              </a:rPr>
              <a:t>【</a:t>
            </a:r>
            <a:r>
              <a:rPr lang="zh-CN" altLang="en-US" sz="1000" dirty="0">
                <a:solidFill>
                  <a:schemeClr val="accent4"/>
                </a:solidFill>
              </a:rPr>
              <a:t>推进过程</a:t>
            </a:r>
            <a:r>
              <a:rPr lang="en-US" altLang="zh-CN" sz="1000" dirty="0">
                <a:solidFill>
                  <a:schemeClr val="accent4"/>
                </a:solidFill>
              </a:rPr>
              <a:t>】</a:t>
            </a:r>
            <a:r>
              <a:rPr lang="zh-CN" altLang="en-US" sz="800" dirty="0">
                <a:solidFill>
                  <a:schemeClr val="bg1"/>
                </a:solidFill>
              </a:rPr>
              <a:t>：与增值、</a:t>
            </a:r>
            <a:r>
              <a:rPr lang="en-US" altLang="zh-CN" sz="800" dirty="0">
                <a:solidFill>
                  <a:schemeClr val="bg1"/>
                </a:solidFill>
              </a:rPr>
              <a:t>App</a:t>
            </a:r>
            <a:r>
              <a:rPr lang="zh-CN" altLang="en-US" sz="800" dirty="0">
                <a:solidFill>
                  <a:schemeClr val="bg1"/>
                </a:solidFill>
              </a:rPr>
              <a:t>、设备等多部门协同，梳理并确认协议规范，设计具备原子性与可扩展性的接入方案</a:t>
            </a:r>
            <a:endParaRPr lang="en-US" altLang="zh-CN" sz="800" dirty="0">
              <a:solidFill>
                <a:schemeClr val="bg1"/>
              </a:solidFill>
            </a:endParaRPr>
          </a:p>
          <a:p>
            <a:endParaRPr lang="en-US" altLang="zh-CN" sz="800" dirty="0">
              <a:solidFill>
                <a:schemeClr val="bg1"/>
              </a:solidFill>
            </a:endParaRPr>
          </a:p>
          <a:p>
            <a:r>
              <a:rPr lang="zh-CN" altLang="en-US" sz="800" dirty="0">
                <a:solidFill>
                  <a:schemeClr val="bg1"/>
                </a:solidFill>
              </a:rPr>
              <a:t>主导跨部门提测排期与进度把控，针对过程中暴露的问题明确责任人并跟进闭环，确保整体交付节奏可控。</a:t>
            </a:r>
            <a:endParaRPr lang="zh-CN" altLang="en-US" sz="800" dirty="0">
              <a:solidFill>
                <a:schemeClr val="bg1"/>
              </a:solidFill>
            </a:endParaRPr>
          </a:p>
          <a:p>
            <a:endParaRPr lang="zh-CN" altLang="en-US" sz="800" dirty="0">
              <a:solidFill>
                <a:schemeClr val="bg1"/>
              </a:solidFill>
            </a:endParaRPr>
          </a:p>
          <a:p>
            <a:r>
              <a:rPr lang="en-US" altLang="zh-CN" sz="1000" dirty="0">
                <a:solidFill>
                  <a:schemeClr val="accent4"/>
                </a:solidFill>
              </a:rPr>
              <a:t>【</a:t>
            </a:r>
            <a:r>
              <a:rPr lang="zh-CN" altLang="en-US" sz="1000" dirty="0">
                <a:solidFill>
                  <a:schemeClr val="accent4"/>
                </a:solidFill>
              </a:rPr>
              <a:t>核心成果</a:t>
            </a:r>
            <a:r>
              <a:rPr lang="en-US" altLang="zh-CN" sz="1000" dirty="0">
                <a:solidFill>
                  <a:schemeClr val="accent4"/>
                </a:solidFill>
              </a:rPr>
              <a:t>】</a:t>
            </a:r>
            <a:r>
              <a:rPr lang="zh-CN" altLang="en-US" sz="800" dirty="0">
                <a:solidFill>
                  <a:schemeClr val="bg1"/>
                </a:solidFill>
              </a:rPr>
              <a:t>：形成一套统一、可扩展的生命周期管理规范；保障了多服务及多设备在测试过程中的协同节奏与交付质量。</a:t>
            </a:r>
            <a:endParaRPr lang="zh-CN" altLang="en-US" sz="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059670" cy="5664835"/>
          </a:xfrm>
          <a:prstGeom prst="rect">
            <a:avLst/>
          </a:prstGeom>
        </p:spPr>
      </p:pic>
      <p:sp>
        <p:nvSpPr>
          <p:cNvPr id="60" name="TextBox 15"/>
          <p:cNvSpPr txBox="1"/>
          <p:nvPr/>
        </p:nvSpPr>
        <p:spPr>
          <a:xfrm>
            <a:off x="379875" y="452566"/>
            <a:ext cx="40125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三、试用期差距分析</a:t>
            </a:r>
            <a:endParaRPr lang="zh-CN" altLang="en-US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637725" y="1330226"/>
            <a:ext cx="8168728" cy="3584130"/>
            <a:chOff x="617960" y="1330226"/>
            <a:chExt cx="7220024" cy="4495802"/>
          </a:xfrm>
        </p:grpSpPr>
        <p:sp>
          <p:nvSpPr>
            <p:cNvPr id="8" name="流程图: 过程 6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617960" y="1869471"/>
              <a:ext cx="2105256" cy="721648"/>
            </a:xfrm>
            <a:prstGeom prst="flowChartProcess">
              <a:avLst/>
            </a:prstGeom>
            <a:solidFill>
              <a:schemeClr val="accent4">
                <a:lumMod val="75000"/>
              </a:schemeClr>
            </a:solidFill>
            <a:ln w="9525">
              <a:solidFill>
                <a:srgbClr val="FFFFFF"/>
              </a:solidFill>
              <a:miter lim="800000"/>
            </a:ln>
          </p:spPr>
          <p:txBody>
            <a:bodyPr wrap="none" anchor="t" anchorCtr="0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00" kern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对业务和场景不够熟悉，</a:t>
              </a:r>
              <a:endParaRPr lang="zh-CN" altLang="en-US" sz="800" kern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00" kern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在需求评审或讨论中更多</a:t>
              </a:r>
              <a:endParaRPr lang="zh-CN" altLang="en-US" sz="800" kern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00" kern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仅从市场或技术角度提供意见，</a:t>
              </a:r>
              <a:endParaRPr lang="zh-CN" altLang="en-US" sz="800" kern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00" kern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难以提出结合业务的深入建议</a:t>
              </a:r>
              <a:endParaRPr kumimoji="0" lang="zh-CN" altLang="en-US" sz="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流程图: 过程 7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2861494" y="1783418"/>
              <a:ext cx="2510432" cy="891421"/>
            </a:xfrm>
            <a:prstGeom prst="flowChartProcess">
              <a:avLst/>
            </a:prstGeom>
            <a:noFill/>
            <a:ln w="9525">
              <a:solidFill>
                <a:srgbClr val="00000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Char char="•"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对业务历史背景和流程积累不足，导致难以形成全局视角去提供深层次建议。</a:t>
              </a: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Char char="•"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在参与需求分析和评审时，更多集中在解决现有需求问题，没有充分刨根问底，借机梳理和理解历史业务及决策背景</a:t>
              </a: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AutoShape 53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 rot="5400000">
              <a:off x="5184285" y="2056315"/>
              <a:ext cx="697297" cy="165100"/>
            </a:xfrm>
            <a:prstGeom prst="triangle">
              <a:avLst>
                <a:gd name="adj" fmla="val 50000"/>
              </a:avLst>
            </a:prstGeom>
            <a:solidFill>
              <a:srgbClr val="BBE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vert="eaVert" wrap="none" lIns="0" tIns="0" rIns="0" bIns="0" anchor="ctr"/>
            <a:lstStyle>
              <a:lvl1pPr marL="344805" indent="-225425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9pPr>
            </a:lstStyle>
            <a:p>
              <a:pPr marL="344805" marR="0" lvl="0" indent="-225425" defTabSz="91440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Text Box 49"/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3531419" y="1330226"/>
              <a:ext cx="1308100" cy="30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根因分析</a:t>
              </a:r>
              <a:endParaRPr kumimoji="0" lang="zh-CN" alt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Text Box 49"/>
            <p:cNvSpPr txBox="1"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1039044" y="1330226"/>
              <a:ext cx="1308100" cy="386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关键差距</a:t>
              </a:r>
              <a:endPara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Text Box 49"/>
            <p:cNvSpPr txBox="1"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6529884" y="1330226"/>
              <a:ext cx="1308100" cy="386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改进</a:t>
              </a:r>
              <a:r>
                <a:rPr lang="zh-CN" altLang="en-US" sz="1400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举措</a:t>
              </a:r>
              <a:endPara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AutoShape 53"/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 rot="5400000">
              <a:off x="5177144" y="3133438"/>
              <a:ext cx="697292" cy="166688"/>
            </a:xfrm>
            <a:prstGeom prst="triangle">
              <a:avLst>
                <a:gd name="adj" fmla="val 50000"/>
              </a:avLst>
            </a:prstGeom>
            <a:solidFill>
              <a:srgbClr val="BBE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vert="eaVert" wrap="none" lIns="0" tIns="0" rIns="0" bIns="0" anchor="ctr"/>
            <a:lstStyle>
              <a:lvl1pPr marL="344805" indent="-225425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9pPr>
            </a:lstStyle>
            <a:p>
              <a:pPr marL="344805" marR="0" lvl="0" indent="-225425" defTabSz="91440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AutoShape 53"/>
            <p:cNvSpPr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 rot="5400000">
              <a:off x="5170000" y="4264532"/>
              <a:ext cx="697292" cy="165100"/>
            </a:xfrm>
            <a:prstGeom prst="triangle">
              <a:avLst>
                <a:gd name="adj" fmla="val 50000"/>
              </a:avLst>
            </a:prstGeom>
            <a:solidFill>
              <a:srgbClr val="BBE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vert="eaVert" wrap="none" lIns="0" tIns="0" rIns="0" bIns="0" anchor="ctr"/>
            <a:lstStyle>
              <a:lvl1pPr marL="344805" indent="-225425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9pPr>
            </a:lstStyle>
            <a:p>
              <a:pPr marL="344805" marR="0" lvl="0" indent="-225425" defTabSz="91440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AutoShape 53"/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 rot="5400000">
              <a:off x="5173175" y="5394832"/>
              <a:ext cx="697292" cy="165100"/>
            </a:xfrm>
            <a:prstGeom prst="triangle">
              <a:avLst>
                <a:gd name="adj" fmla="val 50000"/>
              </a:avLst>
            </a:prstGeom>
            <a:solidFill>
              <a:srgbClr val="BBE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vert="eaVert" wrap="none" lIns="0" tIns="0" rIns="0" bIns="0" anchor="ctr"/>
            <a:lstStyle>
              <a:lvl1pPr marL="344805" indent="-225425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黑体" panose="02010609060101010101" pitchFamily="49" charset="-122"/>
                </a:defRPr>
              </a:lvl9pPr>
            </a:lstStyle>
            <a:p>
              <a:pPr marL="344805" marR="0" lvl="0" indent="-225425" defTabSz="91440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流程图: 联系 17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467634" y="1831612"/>
            <a:ext cx="614265" cy="406089"/>
          </a:xfrm>
          <a:prstGeom prst="flowChartConnector">
            <a:avLst/>
          </a:prstGeom>
          <a:solidFill>
            <a:schemeClr val="tx2"/>
          </a:solidFill>
          <a:ln w="9525">
            <a:solidFill>
              <a:srgbClr val="FFFFFF"/>
            </a:solidFill>
            <a:miter lim="800000"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kumimoji="0" lang="zh-CN" altLang="en-US" sz="14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流程图: 过程 7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6360159" y="1691640"/>
            <a:ext cx="3361689" cy="710565"/>
          </a:xfrm>
          <a:prstGeom prst="flowChartProcess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lvl="0" defTabSz="914400">
              <a:buFont typeface="Arial" panose="020B0604020202090204" pitchFamily="34" charset="0"/>
              <a:buChar char="•"/>
              <a:defRPr/>
            </a:pPr>
            <a:r>
              <a:rPr lang="zh-CN" altLang="en-US" sz="800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将每次需求评审或 </a:t>
            </a:r>
            <a:r>
              <a:rPr lang="en-US" altLang="zh-CN" sz="800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 call </a:t>
            </a:r>
            <a:r>
              <a:rPr lang="zh-CN" altLang="en-US" sz="800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作为机会，逐步梳理各类业务，从局部案例扩展到整体流程，快速建立全局认知。</a:t>
            </a:r>
            <a:endParaRPr lang="en-US" altLang="zh-CN" sz="800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914400">
              <a:buFont typeface="Arial" panose="020B0604020202090204" pitchFamily="34" charset="0"/>
              <a:buChar char="•"/>
              <a:defRPr/>
            </a:pPr>
            <a:r>
              <a:rPr lang="zh-CN" altLang="en-US" sz="800" dirty="0"/>
              <a:t>主动向业务、产品和开发同事提问关键历史决策及业务背景，形成可参考的知识积累与经验库。</a:t>
            </a:r>
            <a:endParaRPr lang="zh-CN" altLang="en-US" sz="800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流程图: 过程 7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3176057" y="2546863"/>
            <a:ext cx="2840300" cy="710656"/>
          </a:xfrm>
          <a:prstGeom prst="flowChartProcess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对公司各团队职责和协作流程的整体脉络缺乏主动梳理，平时主要依赖会议和零散交流获取信息，缺少系统性了解。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流程图: 过程 7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3176057" y="3402208"/>
            <a:ext cx="2840300" cy="710656"/>
          </a:xfrm>
          <a:prstGeom prst="flowChartProcess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对公司内部管理工具和流程的使用细节掌握不足。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细心度不够，检查不够充分。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计划的提前量不足，返工时容易出现时间紧张问题。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流程图: 过程 7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3176057" y="4257553"/>
            <a:ext cx="2840300" cy="710656"/>
          </a:xfrm>
          <a:prstGeom prst="flowChartProcess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新环境的工作节奏与过往模式存在差异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对业务理解尚不充分，在遇到未熟悉领域的问题时处理时间较长，容易影响原有计划与节奏。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流程图: 过程 7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6363970" y="2529205"/>
            <a:ext cx="3361055" cy="710565"/>
          </a:xfrm>
          <a:prstGeom prst="flowChartProcess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系统梳理组织架构和各团队职责，建立跨部门协作流程图，提升整体认知。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多观察各团队的沟通习惯与节奏，根据不同团队灵活调整表达方式和协作方式。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流程图: 过程 7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6363970" y="3402330"/>
            <a:ext cx="3361690" cy="710565"/>
          </a:xfrm>
          <a:prstGeom prst="flowChartProcess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系统熟悉公司常用管理工具和流程规范，建立操作清单以减少遗漏。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在执行任务前预留充分时间进行计划和复核，确保填写和操作的准确性。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5" name="流程图: 过程 7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6376670" y="4256405"/>
            <a:ext cx="3338195" cy="710565"/>
          </a:xfrm>
          <a:prstGeom prst="flowChartProcess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快速熟悉未接触领域的关键知识点，缩短问题处理时间。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制定任务优先级和时间分配策略，遇到突发问题时合理调整计划，保证整体工作节奏。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8" name="流程图: 过程 6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593910" y="2619276"/>
            <a:ext cx="2381885" cy="575310"/>
          </a:xfrm>
          <a:prstGeom prst="flowChartProcess">
            <a:avLst/>
          </a:prstGeom>
          <a:solidFill>
            <a:schemeClr val="accent4">
              <a:lumMod val="75000"/>
            </a:schemeClr>
          </a:solidFill>
          <a:ln w="9525">
            <a:solidFill>
              <a:srgbClr val="FFFFFF"/>
            </a:solidFill>
            <a:miter lim="800000"/>
          </a:ln>
        </p:spPr>
        <p:txBody>
          <a:bodyPr wrap="none" anchor="ctr" anchorCtr="0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对各团队职责与协作流程</a:t>
            </a:r>
            <a:endParaRPr kumimoji="0" lang="zh-CN" altLang="en-US" sz="8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0" lang="zh-CN" altLang="en-US" sz="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了解不足，跨部门沟通和</a:t>
            </a:r>
            <a:endParaRPr kumimoji="0" lang="zh-CN" altLang="en-US" sz="8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日常任务推进中效率不够高</a:t>
            </a:r>
            <a:endParaRPr kumimoji="0" lang="zh-CN" altLang="en-US" sz="8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9" name="流程图: 过程 6"/>
          <p:cNvSpPr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593910" y="3456841"/>
            <a:ext cx="2381885" cy="575310"/>
          </a:xfrm>
          <a:prstGeom prst="flowChartProcess">
            <a:avLst/>
          </a:prstGeom>
          <a:solidFill>
            <a:schemeClr val="accent4">
              <a:lumMod val="75000"/>
            </a:schemeClr>
          </a:solidFill>
          <a:ln w="9525">
            <a:solidFill>
              <a:srgbClr val="FFFFFF"/>
            </a:solidFill>
            <a:miter lim="800000"/>
          </a:ln>
        </p:spPr>
        <p:txBody>
          <a:bodyPr wrap="none" anchor="ctr" anchorCtr="0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管理工具和流程不够熟悉，</a:t>
            </a:r>
            <a:endParaRPr kumimoji="0" lang="zh-CN" altLang="en-US" sz="8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过程中易出疏漏或反复修改，</a:t>
            </a:r>
            <a:endParaRPr kumimoji="0" lang="zh-CN" altLang="en-US" sz="8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影响工作效率和准确性</a:t>
            </a:r>
            <a:r>
              <a:rPr kumimoji="0" lang="zh-CN" altLang="en-US" sz="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kumimoji="0" lang="zh-CN" altLang="en-US" sz="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0" name="流程图: 过程 6"/>
          <p:cNvSpPr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593910" y="4302026"/>
            <a:ext cx="2381885" cy="575310"/>
          </a:xfrm>
          <a:prstGeom prst="flowChartProcess">
            <a:avLst/>
          </a:prstGeom>
          <a:solidFill>
            <a:schemeClr val="accent4">
              <a:lumMod val="75000"/>
            </a:schemeClr>
          </a:solidFill>
          <a:ln w="9525">
            <a:solidFill>
              <a:srgbClr val="FFFFFF"/>
            </a:solidFill>
            <a:miter lim="800000"/>
          </a:ln>
        </p:spPr>
        <p:txBody>
          <a:bodyPr wrap="none" anchor="t" anchorCtr="0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日常工作、会议安排及多任务并行</a:t>
            </a:r>
            <a:endParaRPr kumimoji="0" lang="zh-CN" altLang="en-US" sz="8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的时间分割节奏适应不够，任</a:t>
            </a:r>
            <a:endParaRPr kumimoji="0" lang="zh-CN" altLang="en-US" sz="8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务切换和时间管理上效率有限</a:t>
            </a:r>
            <a:endParaRPr kumimoji="0" lang="zh-CN" altLang="en-US" sz="8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1" name="流程图: 联系 17"/>
          <p:cNvSpPr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467634" y="2671717"/>
            <a:ext cx="614265" cy="406089"/>
          </a:xfrm>
          <a:prstGeom prst="flowChartConnector">
            <a:avLst/>
          </a:prstGeom>
          <a:solidFill>
            <a:schemeClr val="tx2"/>
          </a:solidFill>
          <a:ln w="9525">
            <a:solidFill>
              <a:srgbClr val="FFFFFF"/>
            </a:solidFill>
            <a:miter lim="800000"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kumimoji="0" lang="zh-CN" altLang="en-US" sz="14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" name="流程图: 联系 17"/>
          <p:cNvSpPr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467634" y="3545477"/>
            <a:ext cx="614265" cy="406089"/>
          </a:xfrm>
          <a:prstGeom prst="flowChartConnector">
            <a:avLst/>
          </a:prstGeom>
          <a:solidFill>
            <a:schemeClr val="tx2"/>
          </a:solidFill>
          <a:ln w="9525">
            <a:solidFill>
              <a:srgbClr val="FFFFFF"/>
            </a:solidFill>
            <a:miter lim="800000"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kumimoji="0" lang="zh-CN" altLang="en-US" sz="14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3" name="流程图: 联系 17"/>
          <p:cNvSpPr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467634" y="4358912"/>
            <a:ext cx="614265" cy="406089"/>
          </a:xfrm>
          <a:prstGeom prst="flowChartConnector">
            <a:avLst/>
          </a:prstGeom>
          <a:solidFill>
            <a:schemeClr val="tx2"/>
          </a:solidFill>
          <a:ln w="9525">
            <a:solidFill>
              <a:srgbClr val="FFFFFF"/>
            </a:solidFill>
            <a:miter lim="800000"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kumimoji="0" lang="zh-CN" altLang="en-US" sz="14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0"/>
            <a:ext cx="10059670" cy="5682615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352060" y="225311"/>
            <a:ext cx="5243661" cy="416430"/>
          </a:xfrm>
        </p:spPr>
        <p:txBody>
          <a:bodyPr/>
          <a:lstStyle/>
          <a:p>
            <a:pPr defTabSz="457200" eaLnBrk="1" hangingPunct="1"/>
            <a:r>
              <a:rPr lang="zh-CN" altLang="en-US" sz="2400" b="0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四、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跨</a:t>
            </a:r>
            <a:r>
              <a:rPr lang="zh-CN" altLang="en-US" sz="2400" b="0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部门协同需求</a:t>
            </a:r>
            <a:endParaRPr lang="zh-CN" altLang="en-US" sz="2400" b="0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65967" y="931345"/>
            <a:ext cx="1383030" cy="506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350" dirty="0">
                <a:ln>
                  <a:noFill/>
                </a:ln>
                <a:solidFill>
                  <a:srgbClr val="FFC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</a:t>
            </a:r>
            <a:r>
              <a:rPr lang="zh-CN" altLang="en-US" sz="1350" dirty="0">
                <a:ln>
                  <a:noFill/>
                </a:ln>
                <a:solidFill>
                  <a:srgbClr val="FFC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视频内容</a:t>
            </a:r>
            <a:endParaRPr lang="zh-CN" altLang="en-US" sz="1350" dirty="0">
              <a:ln>
                <a:noFill/>
              </a:ln>
              <a:solidFill>
                <a:srgbClr val="FFC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350" dirty="0">
                <a:ln>
                  <a:noFill/>
                </a:ln>
                <a:solidFill>
                  <a:srgbClr val="FFC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检索可行性分析</a:t>
            </a:r>
            <a:endParaRPr kumimoji="1" lang="zh-CN" altLang="en-US" sz="1350" dirty="0">
              <a:ln>
                <a:noFill/>
              </a:ln>
              <a:solidFill>
                <a:srgbClr val="FFC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20513" y="1614158"/>
            <a:ext cx="1071880" cy="860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智能摄像软件部</a:t>
            </a:r>
            <a:endParaRPr lang="zh-CN" altLang="en-US" sz="100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（</a:t>
            </a:r>
            <a:r>
              <a:rPr lang="en-US" altLang="zh-CN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S20</a:t>
            </a: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）</a:t>
            </a:r>
            <a:endParaRPr kumimoji="0" lang="zh-CN" altLang="en-US" sz="1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产品接入业务部</a:t>
            </a:r>
            <a:endParaRPr lang="zh-CN" altLang="en-US" sz="100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（</a:t>
            </a:r>
            <a:r>
              <a:rPr lang="en-US" altLang="zh-CN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RK3</a:t>
            </a: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）</a:t>
            </a:r>
            <a:endParaRPr lang="zh-CN" altLang="en-US" sz="100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1" lang="zh-CN" altLang="en-US" sz="1000" spc="10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646952" y="2586155"/>
            <a:ext cx="172593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350" dirty="0">
                <a:ln>
                  <a:noFill/>
                </a:ln>
                <a:solidFill>
                  <a:srgbClr val="FFC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智能体形象设定项目</a:t>
            </a:r>
            <a:endParaRPr kumimoji="1" lang="zh-CN" altLang="en-US" sz="1350" dirty="0">
              <a:ln>
                <a:noFill/>
              </a:ln>
              <a:solidFill>
                <a:srgbClr val="FFC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692608" y="3168003"/>
            <a:ext cx="1736373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cs typeface="Arial" panose="020B0604020202090204" pitchFamily="34" charset="0"/>
                <a:sym typeface="+mn-ea"/>
              </a:rPr>
              <a:t>移动开发部</a:t>
            </a:r>
            <a:endParaRPr kumimoji="0" lang="zh-CN" altLang="en-US" sz="1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cs typeface="Arial" panose="020B0604020202090204" pitchFamily="34" charset="0"/>
                <a:sym typeface="+mn-ea"/>
              </a:rPr>
              <a:t>（</a:t>
            </a:r>
            <a:r>
              <a:rPr lang="en-US" altLang="zh-CN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cs typeface="Arial" panose="020B0604020202090204" pitchFamily="34" charset="0"/>
                <a:sym typeface="+mn-ea"/>
              </a:rPr>
              <a:t>RK3</a:t>
            </a: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cs typeface="Arial" panose="020B0604020202090204" pitchFamily="34" charset="0"/>
                <a:sym typeface="+mn-ea"/>
              </a:rPr>
              <a:t>）</a:t>
            </a:r>
            <a:endParaRPr kumimoji="1" lang="zh-CN" altLang="en-US" sz="1000" spc="10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zihunchuangzhonghei" panose="00000500000000000000" pitchFamily="2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331680" y="3849170"/>
            <a:ext cx="1383030" cy="506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350">
                <a:ln>
                  <a:noFill/>
                </a:ln>
                <a:solidFill>
                  <a:srgbClr val="FFC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智能体形象生命</a:t>
            </a:r>
            <a:endParaRPr lang="zh-CN" altLang="en-US" sz="1350">
              <a:ln>
                <a:noFill/>
              </a:ln>
              <a:solidFill>
                <a:srgbClr val="FFC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350">
                <a:ln>
                  <a:noFill/>
                </a:ln>
                <a:solidFill>
                  <a:srgbClr val="FFC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周期项目</a:t>
            </a:r>
            <a:endParaRPr kumimoji="1" lang="zh-CN" altLang="en-US" sz="1350" dirty="0">
              <a:ln>
                <a:noFill/>
              </a:ln>
              <a:solidFill>
                <a:srgbClr val="FFC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331616" y="4478136"/>
            <a:ext cx="944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智能锁软件部</a:t>
            </a:r>
            <a:endParaRPr kumimoji="0" lang="zh-CN" altLang="en-US" sz="1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（</a:t>
            </a:r>
            <a:r>
              <a:rPr lang="en-US" altLang="zh-CN" sz="10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Y5000</a:t>
            </a:r>
            <a:r>
              <a:rPr lang="zh-CN" altLang="en-US" sz="10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）</a:t>
            </a:r>
            <a:endParaRPr kumimoji="0" lang="zh-CN" altLang="en-US" sz="1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移动应用部</a:t>
            </a:r>
            <a:endParaRPr kumimoji="0" lang="zh-CN" altLang="en-US" sz="1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增值业务部</a:t>
            </a:r>
            <a:endParaRPr kumimoji="1" lang="zh-CN" altLang="en-US" sz="1000" spc="10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91071" y="1006072"/>
            <a:ext cx="3305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6000" dirty="0">
                <a:solidFill>
                  <a:srgbClr val="0D81FF"/>
                </a:solidFill>
                <a:latin typeface="Francker W1G Extra Light" panose="020B0204040704040203" pitchFamily="34" charset="0"/>
              </a:rPr>
              <a:t>1</a:t>
            </a:r>
            <a:endParaRPr kumimoji="1" lang="zh-CN" altLang="en-US" sz="6000" dirty="0">
              <a:solidFill>
                <a:srgbClr val="0D81FF"/>
              </a:solidFill>
              <a:latin typeface="Francker W1G Extra Light" panose="020B0204040704040203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038534" y="2497687"/>
            <a:ext cx="3305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6000" dirty="0">
                <a:solidFill>
                  <a:srgbClr val="0D81FF"/>
                </a:solidFill>
                <a:latin typeface="Francker W1G Extra Light" panose="020B0204040704040203" pitchFamily="34" charset="0"/>
              </a:rPr>
              <a:t>2</a:t>
            </a:r>
            <a:endParaRPr kumimoji="1" lang="zh-CN" altLang="en-US" sz="6000" dirty="0">
              <a:solidFill>
                <a:srgbClr val="0D81FF"/>
              </a:solidFill>
              <a:latin typeface="Francker W1G Extra Light" panose="020B0204040704040203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619250" y="3867150"/>
            <a:ext cx="8502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6000" dirty="0">
                <a:solidFill>
                  <a:srgbClr val="0D81FF"/>
                </a:solidFill>
                <a:latin typeface="Francker W1G Extra Light" panose="020B0204040704040203" pitchFamily="34" charset="0"/>
              </a:rPr>
              <a:t>3</a:t>
            </a:r>
            <a:endParaRPr kumimoji="1" lang="zh-CN" altLang="en-US" sz="6000" dirty="0">
              <a:solidFill>
                <a:srgbClr val="0D81FF"/>
              </a:solidFill>
              <a:latin typeface="Francker W1G Extra Light" panose="020B0204040704040203" pitchFamily="34" charset="0"/>
            </a:endParaRPr>
          </a:p>
        </p:txBody>
      </p:sp>
      <p:cxnSp>
        <p:nvCxnSpPr>
          <p:cNvPr id="31" name="直线连接符 30"/>
          <p:cNvCxnSpPr/>
          <p:nvPr/>
        </p:nvCxnSpPr>
        <p:spPr>
          <a:xfrm>
            <a:off x="1066426" y="1403005"/>
            <a:ext cx="0" cy="8991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/>
          <p:cNvCxnSpPr/>
          <p:nvPr/>
        </p:nvCxnSpPr>
        <p:spPr>
          <a:xfrm>
            <a:off x="1647378" y="2866680"/>
            <a:ext cx="0" cy="7002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连接符 33"/>
          <p:cNvCxnSpPr/>
          <p:nvPr/>
        </p:nvCxnSpPr>
        <p:spPr>
          <a:xfrm>
            <a:off x="2212927" y="4310035"/>
            <a:ext cx="0" cy="7002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2593975" y="1161415"/>
            <a:ext cx="297878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负责将抖音、百度、阿里云三方内容检索结果在</a:t>
            </a:r>
            <a:r>
              <a:rPr lang="en-US" altLang="zh-CN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 S20 </a:t>
            </a: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设备上实现播放，并与相关开发团队完成协议设计与联调。</a:t>
            </a:r>
            <a:endParaRPr kumimoji="0" lang="en-US" altLang="zh-CN" sz="1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抖音内容获取需依赖安卓</a:t>
            </a:r>
            <a:r>
              <a:rPr lang="en-US" altLang="zh-CN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 SDK </a:t>
            </a: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作为视频资源跳板，期间协调</a:t>
            </a:r>
            <a:r>
              <a:rPr lang="en-US" altLang="zh-CN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 RK3 </a:t>
            </a: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设备开发同事提供支持。</a:t>
            </a:r>
            <a:endParaRPr kumimoji="1" lang="zh-CN" altLang="en-US" sz="1000" spc="10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717540" y="1119505"/>
            <a:ext cx="297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 b="1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问题：</a:t>
            </a: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在与</a:t>
            </a:r>
            <a:r>
              <a:rPr lang="en-US" altLang="zh-CN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 RK3 </a:t>
            </a: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团队协作过程中，由于该团队为额外配合，</a:t>
            </a:r>
            <a:endParaRPr kumimoji="0" lang="zh-CN" altLang="en-US" sz="1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投入精力有限，联调节奏较缓。</a:t>
            </a:r>
            <a:endParaRPr kumimoji="0" lang="en-US" altLang="zh-CN" sz="1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 b="1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解决途径：</a:t>
            </a:r>
            <a:r>
              <a:rPr lang="zh-CN" altLang="en-US" sz="10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在跨团队对接时，尽量提前排查自身可控的问题，减少对方负担，以提高整体协作效率和顺畅度。</a:t>
            </a:r>
            <a:endParaRPr kumimoji="1" lang="zh-CN" altLang="en-US" sz="1000" spc="10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429000" y="2787650"/>
            <a:ext cx="297878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0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在</a:t>
            </a:r>
            <a:r>
              <a:rPr lang="en-US" altLang="zh-CN" sz="10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 RK3 </a:t>
            </a:r>
            <a:r>
              <a:rPr lang="zh-CN" altLang="en-US" sz="10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平台增加系统模板智能体设定及自定义设定功能，需要与移动开发部团队进行接口设计与对接</a:t>
            </a:r>
            <a:endParaRPr kumimoji="1" lang="zh-CN" altLang="en-US" sz="1000" spc="10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657975" y="2813050"/>
            <a:ext cx="297878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0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xxxxxxxxx</a:t>
            </a:r>
            <a:endParaRPr lang="en-US" altLang="zh-CN" sz="100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833495" y="3955415"/>
            <a:ext cx="29787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9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在</a:t>
            </a:r>
            <a:r>
              <a:rPr lang="en-US" altLang="zh-CN" sz="9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 App </a:t>
            </a:r>
            <a:r>
              <a:rPr lang="zh-CN" altLang="en-US" sz="9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端完成增值形象的购买流程，并与增值平台的支付及商品服务完成集成，从而支撑智能体形象的完整生命周期管理。</a:t>
            </a:r>
            <a:endParaRPr kumimoji="0" lang="zh-CN" altLang="en-US" sz="9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zh-CN" sz="9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90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与智能锁软件部基于物模型实现设备形象的状态管理，并结合不同型号进行形象资源的精细化管控。</a:t>
            </a:r>
            <a:endParaRPr kumimoji="1" lang="zh-CN" altLang="en-US" sz="900" spc="10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078345" y="3955415"/>
            <a:ext cx="24333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900" b="1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问题：</a:t>
            </a:r>
            <a:r>
              <a:rPr lang="zh-CN" altLang="en-US" sz="9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涉及协同的部门较多，生命周期管理功能在联调和提测过程中需要各端完整配合，整体推进节奏容易受限。</a:t>
            </a:r>
            <a:endParaRPr lang="zh-CN" altLang="en-US" sz="900" b="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900" b="1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 </a:t>
            </a:r>
            <a:endParaRPr lang="en-US" altLang="zh-CN" sz="900" b="1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900" b="1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解决途径：</a:t>
            </a:r>
            <a:r>
              <a:rPr lang="zh-CN" altLang="en-US" sz="900" dirty="0">
                <a:ln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+mn-ea"/>
              </a:rPr>
              <a:t>建立明确的协同计划，及时跟进各端进度与问题，确保整体推进顺畅</a:t>
            </a:r>
            <a:endParaRPr kumimoji="1" lang="zh-CN" altLang="en-US" sz="900" spc="100" dirty="0">
              <a:ln>
                <a:noFill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+mn-ea"/>
            </a:endParaRPr>
          </a:p>
        </p:txBody>
      </p:sp>
    </p:spTree>
  </p:cSld>
  <p:clrMapOvr>
    <a:masterClrMapping/>
  </p:clrMapOvr>
  <p:transition spd="slow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private/var/folders/zg/1gmwvt_17ps93q121_syw87h0000gn/T/com.kingsoft.wpsoffice.mac/picturecompress_20250819152600/output_1.pngoutput_1"/>
          <p:cNvPicPr>
            <a:picLocks noChangeAspect="1"/>
          </p:cNvPicPr>
          <p:nvPr/>
        </p:nvPicPr>
        <p:blipFill>
          <a:blip r:embed="rId1">
            <a:lum bright="-18000" contrast="-18000"/>
          </a:blip>
          <a:srcRect t="22737" r="30560" b="2750"/>
          <a:stretch>
            <a:fillRect/>
          </a:stretch>
        </p:blipFill>
        <p:spPr>
          <a:xfrm>
            <a:off x="0" y="0"/>
            <a:ext cx="10117455" cy="58039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59229" y="306418"/>
            <a:ext cx="327504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五、工作规划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形用户界面&#10;&#10;AI 生成的内容可能不正确。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90" y="953135"/>
            <a:ext cx="4859020" cy="4458970"/>
          </a:xfrm>
          <a:prstGeom prst="rect">
            <a:avLst/>
          </a:prstGeom>
        </p:spPr>
      </p:pic>
      <p:sp>
        <p:nvSpPr>
          <p:cNvPr id="7" name="流程图: 过程 6"/>
          <p:cNvSpPr>
            <a:spLocks noChangeArrowheads="1"/>
          </p:cNvSpPr>
          <p:nvPr/>
        </p:nvSpPr>
        <p:spPr bwMode="auto">
          <a:xfrm>
            <a:off x="6336030" y="1171575"/>
            <a:ext cx="2738120" cy="757555"/>
          </a:xfrm>
          <a:prstGeom prst="flowChartProcess">
            <a:avLst/>
          </a:prstGeom>
          <a:noFill/>
          <a:ln w="9525">
            <a:solidFill>
              <a:srgbClr val="FFFFF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1pPr>
            <a:lvl2pPr marL="742950" indent="-28575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2pPr>
            <a:lvl3pPr marL="11430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3pPr>
            <a:lvl4pPr marL="16002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4pPr>
            <a:lvl5pPr marL="20574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智能体权限与灰度管控</a:t>
            </a:r>
            <a:endParaRPr kumimoji="0" lang="zh-CN" alt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流程图: 过程 7"/>
          <p:cNvSpPr>
            <a:spLocks noChangeArrowheads="1"/>
          </p:cNvSpPr>
          <p:nvPr/>
        </p:nvSpPr>
        <p:spPr bwMode="auto">
          <a:xfrm>
            <a:off x="6336030" y="2921635"/>
            <a:ext cx="2738120" cy="624205"/>
          </a:xfrm>
          <a:prstGeom prst="flowChartProcess">
            <a:avLst/>
          </a:prstGeom>
          <a:noFill/>
          <a:ln w="9525">
            <a:solidFill>
              <a:srgbClr val="FFFFF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1pPr>
            <a:lvl2pPr marL="742950" indent="-28575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2pPr>
            <a:lvl3pPr marL="11430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3pPr>
            <a:lvl4pPr marL="16002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4pPr>
            <a:lvl5pPr marL="20574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9pPr>
          </a:lstStyle>
          <a:p>
            <a:pPr algn="ctr" defTabSz="914400">
              <a:defRPr/>
            </a:pPr>
            <a:endParaRPr lang="zh-CN" altLang="en-US" sz="900" dirty="0">
              <a:solidFill>
                <a:schemeClr val="bg1"/>
              </a:solidFill>
            </a:endParaRPr>
          </a:p>
          <a:p>
            <a:pPr algn="ctr" defTabSz="914400">
              <a:defRPr/>
            </a:pPr>
            <a:r>
              <a:rPr lang="zh-CN" altLang="en-US" sz="1200" dirty="0">
                <a:solidFill>
                  <a:schemeClr val="bg1"/>
                </a:solidFill>
              </a:rPr>
              <a:t>解耦链路核心步骤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algn="ctr" defTabSz="914400">
              <a:defRPr/>
            </a:pPr>
            <a:r>
              <a:rPr lang="zh-CN" altLang="en-US" sz="1200" dirty="0">
                <a:solidFill>
                  <a:schemeClr val="bg1"/>
                </a:solidFill>
              </a:rPr>
              <a:t>原子化服务</a:t>
            </a:r>
            <a:r>
              <a:rPr lang="en-US" altLang="zh-CN" sz="1200" dirty="0">
                <a:solidFill>
                  <a:schemeClr val="bg1"/>
                </a:solidFill>
              </a:rPr>
              <a:t>/</a:t>
            </a:r>
            <a:r>
              <a:rPr lang="zh-CN" altLang="en-US" sz="1200" dirty="0">
                <a:solidFill>
                  <a:schemeClr val="bg1"/>
                </a:solidFill>
              </a:rPr>
              <a:t>灵活集成</a:t>
            </a:r>
            <a:endParaRPr lang="zh-CN" altLang="en-US" sz="1200" dirty="0">
              <a:solidFill>
                <a:schemeClr val="bg1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流程图: 过程 8"/>
          <p:cNvSpPr>
            <a:spLocks noChangeArrowheads="1"/>
          </p:cNvSpPr>
          <p:nvPr/>
        </p:nvSpPr>
        <p:spPr bwMode="auto">
          <a:xfrm>
            <a:off x="6336030" y="2098040"/>
            <a:ext cx="2738120" cy="658495"/>
          </a:xfrm>
          <a:prstGeom prst="flowChartProcess">
            <a:avLst/>
          </a:prstGeom>
          <a:noFill/>
          <a:ln w="9525">
            <a:solidFill>
              <a:srgbClr val="FFFFF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1pPr>
            <a:lvl2pPr marL="742950" indent="-28575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2pPr>
            <a:lvl3pPr marL="11430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3pPr>
            <a:lvl4pPr marL="16002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4pPr>
            <a:lvl5pPr marL="20574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9pPr>
          </a:lstStyle>
          <a:p>
            <a:pPr lvl="0" algn="ctr" defTabSz="914400">
              <a:defRPr/>
            </a:pPr>
            <a:endParaRPr lang="en-US" altLang="zh-CN" sz="800" dirty="0">
              <a:solidFill>
                <a:schemeClr val="bg1"/>
              </a:solidFill>
            </a:endParaRPr>
          </a:p>
          <a:p>
            <a:pPr lvl="0" algn="ctr" defTabSz="914400">
              <a:defRPr/>
            </a:pPr>
            <a:r>
              <a:rPr lang="en-US" altLang="zh-CN" sz="1200" dirty="0">
                <a:solidFill>
                  <a:schemeClr val="bg1"/>
                </a:solidFill>
              </a:rPr>
              <a:t>RAG / MCP 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lvl="0" algn="ctr" defTabSz="914400">
              <a:defRPr/>
            </a:pPr>
            <a:r>
              <a:rPr lang="zh-CN" altLang="en-US" sz="1200" dirty="0">
                <a:solidFill>
                  <a:schemeClr val="bg1"/>
                </a:solidFill>
              </a:rPr>
              <a:t>能力快速接入</a:t>
            </a:r>
            <a:r>
              <a:rPr lang="en-US" altLang="zh-CN" sz="1200" dirty="0">
                <a:solidFill>
                  <a:schemeClr val="bg1"/>
                </a:solidFill>
              </a:rPr>
              <a:t>/</a:t>
            </a:r>
            <a:r>
              <a:rPr lang="zh-CN" altLang="en-US" sz="1200" dirty="0">
                <a:solidFill>
                  <a:schemeClr val="bg1"/>
                </a:solidFill>
              </a:rPr>
              <a:t>灵活扩展</a:t>
            </a:r>
            <a:endParaRPr kumimoji="0" lang="zh-CN" alt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流程图: 过程 9"/>
          <p:cNvSpPr>
            <a:spLocks noChangeArrowheads="1"/>
          </p:cNvSpPr>
          <p:nvPr/>
        </p:nvSpPr>
        <p:spPr bwMode="auto">
          <a:xfrm>
            <a:off x="6336030" y="3706495"/>
            <a:ext cx="2738120" cy="628650"/>
          </a:xfrm>
          <a:prstGeom prst="flowChartProcess">
            <a:avLst/>
          </a:prstGeom>
          <a:noFill/>
          <a:ln w="9525">
            <a:solidFill>
              <a:srgbClr val="FFFFF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1pPr>
            <a:lvl2pPr marL="742950" indent="-28575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2pPr>
            <a:lvl3pPr marL="11430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3pPr>
            <a:lvl4pPr marL="16002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4pPr>
            <a:lvl5pPr marL="20574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9pPr>
          </a:lstStyle>
          <a:p>
            <a:pPr lvl="0" algn="ctr" defTabSz="914400">
              <a:defRPr/>
            </a:pPr>
            <a:endParaRPr lang="zh-CN" altLang="en-US" sz="800" dirty="0">
              <a:solidFill>
                <a:schemeClr val="bg1"/>
              </a:solidFill>
            </a:endParaRPr>
          </a:p>
          <a:p>
            <a:pPr lvl="0" algn="ctr" defTabSz="914400">
              <a:defRPr/>
            </a:pPr>
            <a:r>
              <a:rPr lang="zh-CN" altLang="en-US" sz="1200" dirty="0">
                <a:solidFill>
                  <a:schemeClr val="bg1"/>
                </a:solidFill>
              </a:rPr>
              <a:t>可视化平台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lvl="0" algn="ctr" defTabSz="914400">
              <a:defRPr/>
            </a:pPr>
            <a:r>
              <a:rPr lang="zh-CN" altLang="en-US" sz="1200" dirty="0">
                <a:solidFill>
                  <a:schemeClr val="bg1"/>
                </a:solidFill>
              </a:rPr>
              <a:t>智能体动态配置与灵活管理</a:t>
            </a:r>
            <a:endParaRPr kumimoji="0" lang="zh-CN" alt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流程图: 过程 14"/>
          <p:cNvSpPr>
            <a:spLocks noChangeArrowheads="1"/>
          </p:cNvSpPr>
          <p:nvPr/>
        </p:nvSpPr>
        <p:spPr bwMode="auto">
          <a:xfrm>
            <a:off x="6336030" y="4538345"/>
            <a:ext cx="2738120" cy="658495"/>
          </a:xfrm>
          <a:prstGeom prst="flowChartProcess">
            <a:avLst/>
          </a:prstGeom>
          <a:noFill/>
          <a:ln w="9525">
            <a:solidFill>
              <a:srgbClr val="FFFFF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t" anchorCtr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1pPr>
            <a:lvl2pPr marL="742950" indent="-28575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2pPr>
            <a:lvl3pPr marL="11430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3pPr>
            <a:lvl4pPr marL="16002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4pPr>
            <a:lvl5pPr marL="2057400" indent="-228600" algn="l" defTabSz="457200" rtl="0" eaLnBrk="1" latinLnBrk="0" hangingPunct="1"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黑体" panose="02010609060101010101" pitchFamily="49" charset="-122"/>
                <a:cs typeface="+mn-cs"/>
              </a:defRPr>
            </a:lvl9pPr>
          </a:lstStyle>
          <a:p>
            <a:pPr algn="ctr" defTabSz="914400">
              <a:defRPr/>
            </a:pPr>
            <a:r>
              <a:rPr lang="zh-CN" altLang="en-US" sz="1200" dirty="0">
                <a:solidFill>
                  <a:schemeClr val="bg1"/>
                </a:solidFill>
              </a:rPr>
              <a:t>工作流引擎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algn="ctr" defTabSz="914400">
              <a:defRPr/>
            </a:pPr>
            <a:r>
              <a:rPr lang="zh-CN" altLang="en-US" sz="1200" dirty="0">
                <a:solidFill>
                  <a:schemeClr val="bg1"/>
                </a:solidFill>
              </a:rPr>
              <a:t>多能力灵活编排</a:t>
            </a:r>
            <a:endParaRPr kumimoji="0" lang="zh-CN" alt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/private/var/folders/zg/1gmwvt_17ps93q121_syw87h0000gn/T/com.kingsoft.wpsoffice.mac/picturecompress_20250819105008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35"/>
            <a:ext cx="10058400" cy="563753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735455" y="1900555"/>
            <a:ext cx="815911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8800" spc="300" dirty="0">
                <a:solidFill>
                  <a:srgbClr val="0D81FF"/>
                </a:solidFill>
                <a:latin typeface="+mj-lt"/>
                <a:ea typeface="+mj-lt"/>
              </a:rPr>
              <a:t>互相成就！</a:t>
            </a:r>
            <a:endParaRPr kumimoji="1" lang="zh-CN" altLang="en-US" sz="8800" spc="300" dirty="0">
              <a:solidFill>
                <a:srgbClr val="0D81FF"/>
              </a:solidFill>
              <a:latin typeface="+mj-lt"/>
              <a:ea typeface="+mj-lt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" t="7448" r="69446" b="81130"/>
          <a:stretch>
            <a:fillRect/>
          </a:stretch>
        </p:blipFill>
        <p:spPr>
          <a:xfrm>
            <a:off x="7576457" y="102716"/>
            <a:ext cx="2319050" cy="57976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59229" y="306418"/>
            <a:ext cx="327504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转正展望语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/private/var/folders/zg/1gmwvt_17ps93q121_syw87h0000gn/T/com.kingsoft.wpsoffice.mac/picturecompress_20250818110840/output_1.pngoutput_1"/>
          <p:cNvPicPr>
            <a:picLocks noChangeAspect="1"/>
          </p:cNvPicPr>
          <p:nvPr/>
        </p:nvPicPr>
        <p:blipFill>
          <a:blip r:embed="rId1"/>
          <a:srcRect l="3474" t="2817" r="8245"/>
          <a:stretch>
            <a:fillRect/>
          </a:stretch>
        </p:blipFill>
        <p:spPr>
          <a:xfrm>
            <a:off x="0" y="0"/>
            <a:ext cx="10294620" cy="571627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2848870" y="1396127"/>
            <a:ext cx="4506954" cy="3373323"/>
            <a:chOff x="2740414" y="1934970"/>
            <a:chExt cx="4506954" cy="3373323"/>
          </a:xfrm>
        </p:grpSpPr>
        <p:sp>
          <p:nvSpPr>
            <p:cNvPr id="3" name="文本框 2"/>
            <p:cNvSpPr txBox="1"/>
            <p:nvPr/>
          </p:nvSpPr>
          <p:spPr>
            <a:xfrm>
              <a:off x="2740414" y="1934970"/>
              <a:ext cx="4506954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5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THANK YOU</a:t>
              </a:r>
              <a:endParaRPr lang="zh-CN" altLang="en-US" sz="4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227309" y="2651385"/>
              <a:ext cx="3760728" cy="3558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160"/>
                </a:lnSpc>
              </a:pPr>
              <a:r>
                <a:rPr lang="zh-CN" altLang="en-US" sz="1700" kern="3000" spc="1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乐享安全智能生活</a:t>
              </a:r>
              <a:endParaRPr lang="zh-CN" altLang="en-US" sz="1700" kern="3000" spc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3726025" y="4602459"/>
              <a:ext cx="2763295" cy="705834"/>
              <a:chOff x="3738964" y="4602459"/>
              <a:chExt cx="2763295" cy="705834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3738964" y="4602459"/>
                <a:ext cx="2763295" cy="3744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2160"/>
                  </a:lnSpc>
                </a:pPr>
                <a:r>
                  <a:rPr lang="zh-CN" altLang="en-US" sz="1200" kern="3000" spc="15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杭州萤石网络股份有限公司</a:t>
                </a:r>
                <a:endParaRPr lang="zh-CN" altLang="en-US" sz="1200" kern="3000" spc="1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4045244" y="4798043"/>
                <a:ext cx="1901063" cy="3744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2160"/>
                  </a:lnSpc>
                </a:pPr>
                <a:r>
                  <a:rPr lang="zh-CN" altLang="en-US" sz="800" b="1" kern="3000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浙江省杭州市滨江区阡陌路</a:t>
                </a:r>
                <a:r>
                  <a:rPr lang="en-US" altLang="zh-CN" sz="800" b="1" kern="3000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555</a:t>
                </a:r>
                <a:r>
                  <a:rPr lang="zh-CN" altLang="en-US" sz="800" b="1" kern="3000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号</a:t>
                </a:r>
                <a:endParaRPr lang="zh-CN" altLang="en-US" sz="800" b="1" kern="3000" spc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4527184" y="4976920"/>
                <a:ext cx="937182" cy="3313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2160"/>
                  </a:lnSpc>
                </a:pPr>
                <a:r>
                  <a:rPr lang="en-US" altLang="zh-CN" sz="900" kern="30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www.ys7.com</a:t>
                </a:r>
                <a:endParaRPr lang="zh-CN" altLang="en-US" sz="900" kern="3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718*346"/>
  <p:tag name="TABLE_ENDDRAG_RECT" val="37*75*718*346"/>
</p:tagLst>
</file>

<file path=ppt/tags/tag10.xml><?xml version="1.0" encoding="utf-8"?>
<p:tagLst xmlns:p="http://schemas.openxmlformats.org/presentationml/2006/main">
  <p:tag name="THINKCELLSHAPEDONOTDELETE" val="pFRH.bKqxakKNjJ4j397gbQ"/>
  <p:tag name="KSO_WM_DIAGRAM_VIRTUALLY_FRAME" val="{&quot;height&quot;:286.4553543307087,&quot;left&quot;:36.814488188976384,&quot;top&quot;:104.7422047244094,&quot;width&quot;:728.9855118110236}"/>
</p:tagLst>
</file>

<file path=ppt/tags/tag11.xml><?xml version="1.0" encoding="utf-8"?>
<p:tagLst xmlns:p="http://schemas.openxmlformats.org/presentationml/2006/main">
  <p:tag name="THINKCELLSHAPEDONOTDELETE" val="pFRH.bKqxakKNjJ4j397gbQ"/>
  <p:tag name="KSO_WM_DIAGRAM_VIRTUALLY_FRAME" val="{&quot;height&quot;:286.4553543307087,&quot;left&quot;:36.814488188976384,&quot;top&quot;:104.7422047244094,&quot;width&quot;:728.9855118110236}"/>
</p:tagLst>
</file>

<file path=ppt/tags/tag12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13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14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15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16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17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18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19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2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20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21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22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23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24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25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3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4.xml><?xml version="1.0" encoding="utf-8"?>
<p:tagLst xmlns:p="http://schemas.openxmlformats.org/presentationml/2006/main">
  <p:tag name="KSO_WM_DIAGRAM_VIRTUALLY_FRAME" val="{&quot;height&quot;:286.4553543307087,&quot;left&quot;:36.814488188976384,&quot;top&quot;:104.7422047244094,&quot;width&quot;:728.9855118110236}"/>
</p:tagLst>
</file>

<file path=ppt/tags/tag5.xml><?xml version="1.0" encoding="utf-8"?>
<p:tagLst xmlns:p="http://schemas.openxmlformats.org/presentationml/2006/main">
  <p:tag name="THINKCELLSHAPEDONOTDELETE" val="pFRH.bKqxakKNjJ4j397gbQ"/>
  <p:tag name="KSO_WM_DIAGRAM_VIRTUALLY_FRAME" val="{&quot;height&quot;:286.4553543307087,&quot;left&quot;:36.814488188976384,&quot;top&quot;:104.7422047244094,&quot;width&quot;:728.9855118110236}"/>
</p:tagLst>
</file>

<file path=ppt/tags/tag6.xml><?xml version="1.0" encoding="utf-8"?>
<p:tagLst xmlns:p="http://schemas.openxmlformats.org/presentationml/2006/main">
  <p:tag name="THINKCELLSHAPEDONOTDELETE" val="pDVS13Zk980Oe8TTDb6X7_Q"/>
</p:tagLst>
</file>

<file path=ppt/tags/tag7.xml><?xml version="1.0" encoding="utf-8"?>
<p:tagLst xmlns:p="http://schemas.openxmlformats.org/presentationml/2006/main">
  <p:tag name="THINKCELLSHAPEDONOTDELETE" val="pDVS13Zk980Oe8TTDb6X7_Q"/>
</p:tagLst>
</file>

<file path=ppt/tags/tag8.xml><?xml version="1.0" encoding="utf-8"?>
<p:tagLst xmlns:p="http://schemas.openxmlformats.org/presentationml/2006/main">
  <p:tag name="THINKCELLSHAPEDONOTDELETE" val="pDVS13Zk980Oe8TTDb6X7_Q"/>
</p:tagLst>
</file>

<file path=ppt/tags/tag9.xml><?xml version="1.0" encoding="utf-8"?>
<p:tagLst xmlns:p="http://schemas.openxmlformats.org/presentationml/2006/main">
  <p:tag name="THINKCELLSHAPEDONOTDELETE" val="pFRH.bKqxakKNjJ4j397gbQ"/>
  <p:tag name="KSO_WM_DIAGRAM_VIRTUALLY_FRAME" val="{&quot;height&quot;:286.4553543307087,&quot;left&quot;:36.814488188976384,&quot;top&quot;:104.7422047244094,&quot;width&quot;:728.9855118110236}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海康威视PPT模板-2011（微软雅黑+Vedana） - 副本">
  <a:themeElements>
    <a:clrScheme name="04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4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0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3325</Words>
  <Application>WPS 表格</Application>
  <PresentationFormat>自定义</PresentationFormat>
  <Paragraphs>240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汉仪旗黑</vt:lpstr>
      <vt:lpstr>Verdana</vt:lpstr>
      <vt:lpstr>黑体</vt:lpstr>
      <vt:lpstr>Arial</vt:lpstr>
      <vt:lpstr>宋体</vt:lpstr>
      <vt:lpstr>Arial Unicode MS</vt:lpstr>
      <vt:lpstr>Calibri</vt:lpstr>
      <vt:lpstr>Helvetica Neue</vt:lpstr>
      <vt:lpstr>汉仪书宋二KW</vt:lpstr>
      <vt:lpstr>汉仪中黑KW</vt:lpstr>
      <vt:lpstr>微软雅黑</vt:lpstr>
      <vt:lpstr>黑体</vt:lpstr>
      <vt:lpstr>zihunchuangcuhei</vt:lpstr>
      <vt:lpstr>Francker W1G Extra Light</vt:lpstr>
      <vt:lpstr>zihunchuangzhonghei</vt:lpstr>
      <vt:lpstr>Office 主题​​</vt:lpstr>
      <vt:lpstr>海康威视PPT模板-2011（微软雅黑+Vedana） - 副本</vt:lpstr>
      <vt:lpstr>PowerPoint 演示文稿</vt:lpstr>
      <vt:lpstr>一、总结概述：试用期期间目标达成情况</vt:lpstr>
      <vt:lpstr>PowerPoint 演示文稿</vt:lpstr>
      <vt:lpstr>PowerPoint 演示文稿</vt:lpstr>
      <vt:lpstr>四、跨部门协同需求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AutoBVT</dc:creator>
  <cp:lastModifiedBy>我是天才</cp:lastModifiedBy>
  <cp:revision>116</cp:revision>
  <dcterms:created xsi:type="dcterms:W3CDTF">2025-08-19T07:30:38Z</dcterms:created>
  <dcterms:modified xsi:type="dcterms:W3CDTF">2025-08-19T07:30:38Z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B83246F3BC064E21A1FA66013C98153E_12</vt:lpwstr>
  </property>
  <property fmtid="{D5CDD505-2E9C-101B-9397-08002B2CF9AE}" pid="3" name="KSOProductBuildVer">
    <vt:lpwstr>2052-12.1.21861.21861</vt:lpwstr>
  </property>
</Properties>
</file>

<file path=docProps/thumbnail.jpeg>
</file>